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Alexandria"/>
      <p:regular r:id="rId17"/>
    </p:embeddedFont>
    <p:embeddedFont>
      <p:font typeface="Alexandria"/>
      <p:regular r:id="rId18"/>
    </p:embeddedFont>
    <p:embeddedFont>
      <p:font typeface="Arimo"/>
      <p:regular r:id="rId19"/>
    </p:embeddedFont>
    <p:embeddedFont>
      <p:font typeface="Arimo"/>
      <p:regular r:id="rId20"/>
    </p:embeddedFont>
    <p:embeddedFont>
      <p:font typeface="Arimo"/>
      <p:regular r:id="rId21"/>
    </p:embeddedFont>
    <p:embeddedFont>
      <p:font typeface="Arim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2.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5-1.png>
</file>

<file path=ppt/media/image-6-1.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733193"/>
            <a:ext cx="7556421" cy="1956435"/>
          </a:xfrm>
          <a:prstGeom prst="rect">
            <a:avLst/>
          </a:prstGeom>
          <a:noFill/>
          <a:ln/>
        </p:spPr>
        <p:txBody>
          <a:bodyPr wrap="square" lIns="0" tIns="0" rIns="0" bIns="0" rtlCol="0" anchor="t"/>
          <a:lstStyle/>
          <a:p>
            <a:pPr indent="0" marL="0">
              <a:lnSpc>
                <a:spcPts val="7700"/>
              </a:lnSpc>
              <a:buNone/>
            </a:pPr>
            <a:r>
              <a:rPr lang="en-US" sz="6150" dirty="0">
                <a:solidFill>
                  <a:srgbClr val="3B4540"/>
                </a:solidFill>
                <a:latin typeface="Alexandria" pitchFamily="34" charset="0"/>
                <a:ea typeface="Alexandria" pitchFamily="34" charset="-122"/>
                <a:cs typeface="Alexandria" pitchFamily="34" charset="-120"/>
              </a:rPr>
              <a:t>Introduction to BioComputers</a:t>
            </a:r>
            <a:endParaRPr lang="en-US" sz="6150" dirty="0"/>
          </a:p>
        </p:txBody>
      </p:sp>
      <p:sp>
        <p:nvSpPr>
          <p:cNvPr id="4" name="Text 1"/>
          <p:cNvSpPr/>
          <p:nvPr/>
        </p:nvSpPr>
        <p:spPr>
          <a:xfrm>
            <a:off x="793790" y="4029789"/>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Arimo" pitchFamily="34" charset="0"/>
                <a:ea typeface="Arimo" pitchFamily="34" charset="-122"/>
                <a:cs typeface="Arimo" pitchFamily="34" charset="-120"/>
              </a:rPr>
              <a:t>BioComputers are a new type of computing system that uses biological elements like DNA, proteins, or living cells to process information. This is a departure from traditional electronic circuits, utilizing biological processes instead.</a:t>
            </a:r>
            <a:endParaRPr lang="en-US" sz="1750" dirty="0"/>
          </a:p>
        </p:txBody>
      </p:sp>
      <p:sp>
        <p:nvSpPr>
          <p:cNvPr id="5" name="Shape 2"/>
          <p:cNvSpPr/>
          <p:nvPr/>
        </p:nvSpPr>
        <p:spPr>
          <a:xfrm>
            <a:off x="4390549" y="5736550"/>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4398169" y="5744170"/>
            <a:ext cx="347663" cy="347663"/>
          </a:xfrm>
          <a:prstGeom prst="rect">
            <a:avLst/>
          </a:prstGeom>
        </p:spPr>
      </p:pic>
      <p:sp>
        <p:nvSpPr>
          <p:cNvPr id="7" name="Text 3"/>
          <p:cNvSpPr/>
          <p:nvPr/>
        </p:nvSpPr>
        <p:spPr>
          <a:xfrm>
            <a:off x="3742134" y="6099453"/>
            <a:ext cx="1659731" cy="396835"/>
          </a:xfrm>
          <a:prstGeom prst="rect">
            <a:avLst/>
          </a:prstGeom>
          <a:noFill/>
          <a:ln/>
        </p:spPr>
        <p:txBody>
          <a:bodyPr wrap="none" lIns="0" tIns="0" rIns="0" bIns="0" rtlCol="0" anchor="t"/>
          <a:lstStyle/>
          <a:p>
            <a:pPr algn="ctr" indent="0" marL="0">
              <a:lnSpc>
                <a:spcPts val="3100"/>
              </a:lnSpc>
              <a:buNone/>
            </a:pPr>
            <a:r>
              <a:rPr lang="en-US" sz="2200" b="1" dirty="0">
                <a:solidFill>
                  <a:srgbClr val="405449"/>
                </a:solidFill>
                <a:latin typeface="Arimo" pitchFamily="34" charset="0"/>
                <a:ea typeface="Arimo" pitchFamily="34" charset="-122"/>
                <a:cs typeface="Arimo" pitchFamily="34" charset="-120"/>
              </a:rPr>
              <a:t>by איתן קליין</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408878"/>
            <a:ext cx="5670590" cy="708779"/>
          </a:xfrm>
          <a:prstGeom prst="rect">
            <a:avLst/>
          </a:prstGeom>
          <a:noFill/>
          <a:ln/>
        </p:spPr>
        <p:txBody>
          <a:bodyPr wrap="none" lIns="0" tIns="0" rIns="0" bIns="0" rtlCol="0" anchor="t"/>
          <a:lstStyle/>
          <a:p>
            <a:pPr indent="0" marL="0">
              <a:lnSpc>
                <a:spcPts val="5550"/>
              </a:lnSpc>
              <a:buNone/>
            </a:pPr>
            <a:r>
              <a:rPr lang="en-US" sz="4450" dirty="0">
                <a:solidFill>
                  <a:srgbClr val="3B4540"/>
                </a:solidFill>
                <a:latin typeface="Alexandria" pitchFamily="34" charset="0"/>
                <a:ea typeface="Alexandria" pitchFamily="34" charset="-122"/>
                <a:cs typeface="Alexandria" pitchFamily="34" charset="-120"/>
              </a:rPr>
              <a:t>Questions?</a:t>
            </a:r>
            <a:endParaRPr lang="en-US" sz="4450" dirty="0"/>
          </a:p>
        </p:txBody>
      </p:sp>
      <p:sp>
        <p:nvSpPr>
          <p:cNvPr id="4" name="Text 1"/>
          <p:cNvSpPr/>
          <p:nvPr/>
        </p:nvSpPr>
        <p:spPr>
          <a:xfrm>
            <a:off x="793790" y="4457819"/>
            <a:ext cx="7556421"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413754"/>
            <a:ext cx="4536519" cy="566976"/>
          </a:xfrm>
          <a:prstGeom prst="rect">
            <a:avLst/>
          </a:prstGeom>
          <a:noFill/>
          <a:ln/>
        </p:spPr>
        <p:txBody>
          <a:bodyPr wrap="none" lIns="0" tIns="0" rIns="0" bIns="0" rtlCol="0" anchor="t"/>
          <a:lstStyle/>
          <a:p>
            <a:pPr indent="0" marL="0">
              <a:lnSpc>
                <a:spcPts val="4450"/>
              </a:lnSpc>
              <a:buNone/>
            </a:pPr>
            <a:r>
              <a:rPr lang="en-US" sz="3550" dirty="0">
                <a:solidFill>
                  <a:srgbClr val="3B4540"/>
                </a:solidFill>
                <a:latin typeface="Alexandria" pitchFamily="34" charset="0"/>
                <a:ea typeface="Alexandria" pitchFamily="34" charset="-122"/>
                <a:cs typeface="Alexandria" pitchFamily="34" charset="-120"/>
              </a:rPr>
              <a:t>Table of Contents</a:t>
            </a:r>
            <a:endParaRPr lang="en-US" sz="3550" dirty="0"/>
          </a:p>
        </p:txBody>
      </p:sp>
      <p:sp>
        <p:nvSpPr>
          <p:cNvPr id="3" name="Shape 1"/>
          <p:cNvSpPr/>
          <p:nvPr/>
        </p:nvSpPr>
        <p:spPr>
          <a:xfrm>
            <a:off x="793790" y="4625102"/>
            <a:ext cx="13042821" cy="30480"/>
          </a:xfrm>
          <a:prstGeom prst="roundRect">
            <a:avLst>
              <a:gd name="adj" fmla="val 669768"/>
            </a:avLst>
          </a:prstGeom>
          <a:solidFill>
            <a:srgbClr val="CED9CE"/>
          </a:solidFill>
          <a:ln/>
        </p:spPr>
      </p:sp>
      <p:sp>
        <p:nvSpPr>
          <p:cNvPr id="4" name="Shape 2"/>
          <p:cNvSpPr/>
          <p:nvPr/>
        </p:nvSpPr>
        <p:spPr>
          <a:xfrm>
            <a:off x="2377559" y="4426684"/>
            <a:ext cx="396835" cy="396835"/>
          </a:xfrm>
          <a:prstGeom prst="roundRect">
            <a:avLst>
              <a:gd name="adj" fmla="val 51443"/>
            </a:avLst>
          </a:prstGeom>
          <a:solidFill>
            <a:srgbClr val="D1E7D2"/>
          </a:solidFill>
          <a:ln/>
        </p:spPr>
      </p:sp>
      <p:sp>
        <p:nvSpPr>
          <p:cNvPr id="5" name="Text 3"/>
          <p:cNvSpPr/>
          <p:nvPr/>
        </p:nvSpPr>
        <p:spPr>
          <a:xfrm>
            <a:off x="1020604" y="3434358"/>
            <a:ext cx="3110865" cy="850583"/>
          </a:xfrm>
          <a:prstGeom prst="rect">
            <a:avLst/>
          </a:prstGeom>
          <a:noFill/>
          <a:ln/>
        </p:spPr>
        <p:txBody>
          <a:bodyPr wrap="square" lIns="0" tIns="0" rIns="0" bIns="0" rtlCol="0" anchor="t"/>
          <a:lstStyle/>
          <a:p>
            <a:pPr algn="ctr" indent="0" marL="0">
              <a:lnSpc>
                <a:spcPts val="3300"/>
              </a:lnSpc>
              <a:buNone/>
            </a:pPr>
            <a:r>
              <a:rPr lang="en-US" sz="2650" dirty="0">
                <a:solidFill>
                  <a:srgbClr val="405449"/>
                </a:solidFill>
                <a:latin typeface="Alexandria" pitchFamily="34" charset="0"/>
                <a:ea typeface="Alexandria" pitchFamily="34" charset="-122"/>
                <a:cs typeface="Alexandria" pitchFamily="34" charset="-120"/>
              </a:rPr>
              <a:t>Why BioComputers</a:t>
            </a:r>
            <a:endParaRPr lang="en-US" sz="2650" dirty="0"/>
          </a:p>
        </p:txBody>
      </p:sp>
      <p:sp>
        <p:nvSpPr>
          <p:cNvPr id="6" name="Shape 4"/>
          <p:cNvSpPr/>
          <p:nvPr/>
        </p:nvSpPr>
        <p:spPr>
          <a:xfrm>
            <a:off x="4273153" y="4426684"/>
            <a:ext cx="396835" cy="396835"/>
          </a:xfrm>
          <a:prstGeom prst="roundRect">
            <a:avLst>
              <a:gd name="adj" fmla="val 51443"/>
            </a:avLst>
          </a:prstGeom>
          <a:solidFill>
            <a:srgbClr val="D1E7D2"/>
          </a:solidFill>
          <a:ln/>
        </p:spPr>
      </p:sp>
      <p:sp>
        <p:nvSpPr>
          <p:cNvPr id="7" name="Text 5"/>
          <p:cNvSpPr/>
          <p:nvPr/>
        </p:nvSpPr>
        <p:spPr>
          <a:xfrm>
            <a:off x="2916198" y="4965263"/>
            <a:ext cx="3110865" cy="850583"/>
          </a:xfrm>
          <a:prstGeom prst="rect">
            <a:avLst/>
          </a:prstGeom>
          <a:noFill/>
          <a:ln/>
        </p:spPr>
        <p:txBody>
          <a:bodyPr wrap="square" lIns="0" tIns="0" rIns="0" bIns="0" rtlCol="0" anchor="t"/>
          <a:lstStyle/>
          <a:p>
            <a:pPr algn="ctr" indent="0" marL="0">
              <a:lnSpc>
                <a:spcPts val="3300"/>
              </a:lnSpc>
              <a:buNone/>
            </a:pPr>
            <a:r>
              <a:rPr lang="en-US" sz="2650" dirty="0">
                <a:solidFill>
                  <a:srgbClr val="405449"/>
                </a:solidFill>
                <a:latin typeface="Alexandria" pitchFamily="34" charset="0"/>
                <a:ea typeface="Alexandria" pitchFamily="34" charset="-122"/>
                <a:cs typeface="Alexandria" pitchFamily="34" charset="-120"/>
              </a:rPr>
              <a:t>Areas of BioComputer</a:t>
            </a:r>
            <a:endParaRPr lang="en-US" sz="2650" dirty="0"/>
          </a:p>
        </p:txBody>
      </p:sp>
      <p:sp>
        <p:nvSpPr>
          <p:cNvPr id="8" name="Shape 6"/>
          <p:cNvSpPr/>
          <p:nvPr/>
        </p:nvSpPr>
        <p:spPr>
          <a:xfrm>
            <a:off x="6168866" y="4426684"/>
            <a:ext cx="396835" cy="396835"/>
          </a:xfrm>
          <a:prstGeom prst="roundRect">
            <a:avLst>
              <a:gd name="adj" fmla="val 51443"/>
            </a:avLst>
          </a:prstGeom>
          <a:solidFill>
            <a:srgbClr val="D1E7D2"/>
          </a:solidFill>
          <a:ln/>
        </p:spPr>
      </p:sp>
      <p:sp>
        <p:nvSpPr>
          <p:cNvPr id="9" name="Text 7"/>
          <p:cNvSpPr/>
          <p:nvPr/>
        </p:nvSpPr>
        <p:spPr>
          <a:xfrm>
            <a:off x="4811911" y="3859649"/>
            <a:ext cx="3110865" cy="425291"/>
          </a:xfrm>
          <a:prstGeom prst="rect">
            <a:avLst/>
          </a:prstGeom>
          <a:noFill/>
          <a:ln/>
        </p:spPr>
        <p:txBody>
          <a:bodyPr wrap="none" lIns="0" tIns="0" rIns="0" bIns="0" rtlCol="0" anchor="t"/>
          <a:lstStyle/>
          <a:p>
            <a:pPr algn="ctr" indent="0" marL="0">
              <a:lnSpc>
                <a:spcPts val="3300"/>
              </a:lnSpc>
              <a:buNone/>
            </a:pPr>
            <a:r>
              <a:rPr lang="en-US" sz="2650" dirty="0">
                <a:solidFill>
                  <a:srgbClr val="405449"/>
                </a:solidFill>
                <a:latin typeface="Alexandria" pitchFamily="34" charset="0"/>
                <a:ea typeface="Alexandria" pitchFamily="34" charset="-122"/>
                <a:cs typeface="Alexandria" pitchFamily="34" charset="-120"/>
              </a:rPr>
              <a:t>Applications</a:t>
            </a:r>
            <a:endParaRPr lang="en-US" sz="2650" dirty="0"/>
          </a:p>
        </p:txBody>
      </p:sp>
      <p:sp>
        <p:nvSpPr>
          <p:cNvPr id="10" name="Shape 8"/>
          <p:cNvSpPr/>
          <p:nvPr/>
        </p:nvSpPr>
        <p:spPr>
          <a:xfrm>
            <a:off x="8064460" y="4426684"/>
            <a:ext cx="396835" cy="396835"/>
          </a:xfrm>
          <a:prstGeom prst="roundRect">
            <a:avLst>
              <a:gd name="adj" fmla="val 51443"/>
            </a:avLst>
          </a:prstGeom>
          <a:solidFill>
            <a:srgbClr val="D1E7D2"/>
          </a:solidFill>
          <a:ln/>
        </p:spPr>
      </p:sp>
      <p:sp>
        <p:nvSpPr>
          <p:cNvPr id="11" name="Text 9"/>
          <p:cNvSpPr/>
          <p:nvPr/>
        </p:nvSpPr>
        <p:spPr>
          <a:xfrm>
            <a:off x="6707505" y="4965263"/>
            <a:ext cx="3110865" cy="425291"/>
          </a:xfrm>
          <a:prstGeom prst="rect">
            <a:avLst/>
          </a:prstGeom>
          <a:noFill/>
          <a:ln/>
        </p:spPr>
        <p:txBody>
          <a:bodyPr wrap="none" lIns="0" tIns="0" rIns="0" bIns="0" rtlCol="0" anchor="t"/>
          <a:lstStyle/>
          <a:p>
            <a:pPr algn="ctr" indent="0" marL="0">
              <a:lnSpc>
                <a:spcPts val="3300"/>
              </a:lnSpc>
              <a:buNone/>
            </a:pPr>
            <a:r>
              <a:rPr lang="en-US" sz="2650" dirty="0">
                <a:solidFill>
                  <a:srgbClr val="405449"/>
                </a:solidFill>
                <a:latin typeface="Alexandria" pitchFamily="34" charset="0"/>
                <a:ea typeface="Alexandria" pitchFamily="34" charset="-122"/>
                <a:cs typeface="Alexandria" pitchFamily="34" charset="-120"/>
              </a:rPr>
              <a:t>Advancements</a:t>
            </a:r>
            <a:endParaRPr lang="en-US" sz="2650" dirty="0"/>
          </a:p>
        </p:txBody>
      </p:sp>
      <p:sp>
        <p:nvSpPr>
          <p:cNvPr id="12" name="Shape 10"/>
          <p:cNvSpPr/>
          <p:nvPr/>
        </p:nvSpPr>
        <p:spPr>
          <a:xfrm>
            <a:off x="9960173" y="4426684"/>
            <a:ext cx="396835" cy="396835"/>
          </a:xfrm>
          <a:prstGeom prst="roundRect">
            <a:avLst>
              <a:gd name="adj" fmla="val 51443"/>
            </a:avLst>
          </a:prstGeom>
          <a:solidFill>
            <a:srgbClr val="D1E7D2"/>
          </a:solidFill>
          <a:ln/>
        </p:spPr>
      </p:sp>
      <p:sp>
        <p:nvSpPr>
          <p:cNvPr id="13" name="Text 11"/>
          <p:cNvSpPr/>
          <p:nvPr/>
        </p:nvSpPr>
        <p:spPr>
          <a:xfrm>
            <a:off x="8603218" y="3859649"/>
            <a:ext cx="3110865" cy="425291"/>
          </a:xfrm>
          <a:prstGeom prst="rect">
            <a:avLst/>
          </a:prstGeom>
          <a:noFill/>
          <a:ln/>
        </p:spPr>
        <p:txBody>
          <a:bodyPr wrap="none" lIns="0" tIns="0" rIns="0" bIns="0" rtlCol="0" anchor="t"/>
          <a:lstStyle/>
          <a:p>
            <a:pPr algn="ctr" indent="0" marL="0">
              <a:lnSpc>
                <a:spcPts val="3300"/>
              </a:lnSpc>
              <a:buNone/>
            </a:pPr>
            <a:r>
              <a:rPr lang="en-US" sz="2650" dirty="0">
                <a:solidFill>
                  <a:srgbClr val="405449"/>
                </a:solidFill>
                <a:latin typeface="Alexandria" pitchFamily="34" charset="0"/>
                <a:ea typeface="Alexandria" pitchFamily="34" charset="-122"/>
                <a:cs typeface="Alexandria" pitchFamily="34" charset="-120"/>
              </a:rPr>
              <a:t>Future Challenges</a:t>
            </a:r>
            <a:endParaRPr lang="en-US" sz="2650" dirty="0"/>
          </a:p>
        </p:txBody>
      </p:sp>
      <p:sp>
        <p:nvSpPr>
          <p:cNvPr id="14" name="Shape 12"/>
          <p:cNvSpPr/>
          <p:nvPr/>
        </p:nvSpPr>
        <p:spPr>
          <a:xfrm>
            <a:off x="11855768" y="4426684"/>
            <a:ext cx="396835" cy="396835"/>
          </a:xfrm>
          <a:prstGeom prst="roundRect">
            <a:avLst>
              <a:gd name="adj" fmla="val 51443"/>
            </a:avLst>
          </a:prstGeom>
          <a:solidFill>
            <a:srgbClr val="D1E7D2"/>
          </a:solidFill>
          <a:ln/>
        </p:spPr>
      </p:sp>
      <p:sp>
        <p:nvSpPr>
          <p:cNvPr id="15" name="Text 13"/>
          <p:cNvSpPr/>
          <p:nvPr/>
        </p:nvSpPr>
        <p:spPr>
          <a:xfrm>
            <a:off x="10498812" y="4965263"/>
            <a:ext cx="3110865" cy="425291"/>
          </a:xfrm>
          <a:prstGeom prst="rect">
            <a:avLst/>
          </a:prstGeom>
          <a:noFill/>
          <a:ln/>
        </p:spPr>
        <p:txBody>
          <a:bodyPr wrap="none" lIns="0" tIns="0" rIns="0" bIns="0" rtlCol="0" anchor="t"/>
          <a:lstStyle/>
          <a:p>
            <a:pPr algn="ctr" indent="0" marL="0">
              <a:lnSpc>
                <a:spcPts val="3300"/>
              </a:lnSpc>
              <a:buNone/>
            </a:pPr>
            <a:r>
              <a:rPr lang="en-US" sz="2650" dirty="0">
                <a:solidFill>
                  <a:srgbClr val="405449"/>
                </a:solidFill>
                <a:latin typeface="Alexandria" pitchFamily="34" charset="0"/>
                <a:ea typeface="Alexandria" pitchFamily="34" charset="-122"/>
                <a:cs typeface="Alexandria" pitchFamily="34" charset="-120"/>
              </a:rPr>
              <a:t>Review</a:t>
            </a:r>
            <a:endParaRPr lang="en-US" sz="2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4715"/>
          </a:xfrm>
          <a:prstGeom prst="rect">
            <a:avLst/>
          </a:prstGeom>
        </p:spPr>
      </p:pic>
      <p:sp>
        <p:nvSpPr>
          <p:cNvPr id="3" name="Text 0"/>
          <p:cNvSpPr/>
          <p:nvPr/>
        </p:nvSpPr>
        <p:spPr>
          <a:xfrm>
            <a:off x="695682" y="3190399"/>
            <a:ext cx="5023723" cy="621149"/>
          </a:xfrm>
          <a:prstGeom prst="rect">
            <a:avLst/>
          </a:prstGeom>
          <a:noFill/>
          <a:ln/>
        </p:spPr>
        <p:txBody>
          <a:bodyPr wrap="none" lIns="0" tIns="0" rIns="0" bIns="0" rtlCol="0" anchor="t"/>
          <a:lstStyle/>
          <a:p>
            <a:pPr indent="0" marL="0">
              <a:lnSpc>
                <a:spcPts val="4850"/>
              </a:lnSpc>
              <a:buNone/>
            </a:pPr>
            <a:r>
              <a:rPr lang="en-US" sz="3900" dirty="0">
                <a:solidFill>
                  <a:srgbClr val="3B4540"/>
                </a:solidFill>
                <a:latin typeface="Alexandria" pitchFamily="34" charset="0"/>
                <a:ea typeface="Alexandria" pitchFamily="34" charset="-122"/>
                <a:cs typeface="Alexandria" pitchFamily="34" charset="-120"/>
              </a:rPr>
              <a:t>Why BioComputers?</a:t>
            </a:r>
            <a:endParaRPr lang="en-US" sz="3900" dirty="0"/>
          </a:p>
        </p:txBody>
      </p:sp>
      <p:sp>
        <p:nvSpPr>
          <p:cNvPr id="4" name="Shape 1"/>
          <p:cNvSpPr/>
          <p:nvPr/>
        </p:nvSpPr>
        <p:spPr>
          <a:xfrm>
            <a:off x="695682" y="4333280"/>
            <a:ext cx="447199" cy="447199"/>
          </a:xfrm>
          <a:prstGeom prst="roundRect">
            <a:avLst>
              <a:gd name="adj" fmla="val 40006"/>
            </a:avLst>
          </a:prstGeom>
          <a:solidFill>
            <a:srgbClr val="E8F3E8"/>
          </a:solidFill>
          <a:ln/>
        </p:spPr>
      </p:sp>
      <p:sp>
        <p:nvSpPr>
          <p:cNvPr id="5" name="Text 2"/>
          <p:cNvSpPr/>
          <p:nvPr/>
        </p:nvSpPr>
        <p:spPr>
          <a:xfrm>
            <a:off x="863322" y="4407813"/>
            <a:ext cx="111800" cy="298133"/>
          </a:xfrm>
          <a:prstGeom prst="rect">
            <a:avLst/>
          </a:prstGeom>
          <a:noFill/>
          <a:ln/>
        </p:spPr>
        <p:txBody>
          <a:bodyPr wrap="none" lIns="0" tIns="0" rIns="0" bIns="0" rtlCol="0" anchor="t"/>
          <a:lstStyle/>
          <a:p>
            <a:pPr algn="ctr" indent="0" marL="0">
              <a:lnSpc>
                <a:spcPts val="2300"/>
              </a:lnSpc>
              <a:buNone/>
            </a:pPr>
            <a:r>
              <a:rPr lang="en-US" sz="2300" dirty="0">
                <a:solidFill>
                  <a:srgbClr val="405449"/>
                </a:solidFill>
                <a:latin typeface="Alexandria" pitchFamily="34" charset="0"/>
                <a:ea typeface="Alexandria" pitchFamily="34" charset="-122"/>
                <a:cs typeface="Alexandria" pitchFamily="34" charset="-120"/>
              </a:rPr>
              <a:t>1</a:t>
            </a:r>
            <a:endParaRPr lang="en-US" sz="2300" dirty="0"/>
          </a:p>
        </p:txBody>
      </p:sp>
      <p:sp>
        <p:nvSpPr>
          <p:cNvPr id="6" name="Text 3"/>
          <p:cNvSpPr/>
          <p:nvPr/>
        </p:nvSpPr>
        <p:spPr>
          <a:xfrm>
            <a:off x="1341596" y="4333280"/>
            <a:ext cx="3459718" cy="310515"/>
          </a:xfrm>
          <a:prstGeom prst="rect">
            <a:avLst/>
          </a:prstGeom>
          <a:noFill/>
          <a:ln/>
        </p:spPr>
        <p:txBody>
          <a:bodyPr wrap="none" lIns="0" tIns="0" rIns="0" bIns="0" rtlCol="0" anchor="t"/>
          <a:lstStyle/>
          <a:p>
            <a:pPr indent="0" marL="0">
              <a:lnSpc>
                <a:spcPts val="2400"/>
              </a:lnSpc>
              <a:buNone/>
            </a:pPr>
            <a:r>
              <a:rPr lang="en-US" sz="1950" dirty="0">
                <a:solidFill>
                  <a:srgbClr val="405449"/>
                </a:solidFill>
                <a:latin typeface="Alexandria" pitchFamily="34" charset="0"/>
                <a:ea typeface="Alexandria" pitchFamily="34" charset="-122"/>
                <a:cs typeface="Alexandria" pitchFamily="34" charset="-120"/>
              </a:rPr>
              <a:t>Unprecedented Capabilities</a:t>
            </a:r>
            <a:endParaRPr lang="en-US" sz="1950" dirty="0"/>
          </a:p>
        </p:txBody>
      </p:sp>
      <p:sp>
        <p:nvSpPr>
          <p:cNvPr id="7" name="Text 4"/>
          <p:cNvSpPr/>
          <p:nvPr/>
        </p:nvSpPr>
        <p:spPr>
          <a:xfrm>
            <a:off x="1341596" y="4762976"/>
            <a:ext cx="5874306" cy="954405"/>
          </a:xfrm>
          <a:prstGeom prst="rect">
            <a:avLst/>
          </a:prstGeom>
          <a:noFill/>
          <a:ln/>
        </p:spPr>
        <p:txBody>
          <a:bodyPr wrap="square" lIns="0" tIns="0" rIns="0" bIns="0" rtlCol="0" anchor="t"/>
          <a:lstStyle/>
          <a:p>
            <a:pPr indent="0" marL="0">
              <a:lnSpc>
                <a:spcPts val="2500"/>
              </a:lnSpc>
              <a:buNone/>
            </a:pPr>
            <a:r>
              <a:rPr lang="en-US" sz="1550" dirty="0">
                <a:solidFill>
                  <a:srgbClr val="405449"/>
                </a:solidFill>
                <a:latin typeface="Arimo" pitchFamily="34" charset="0"/>
                <a:ea typeface="Arimo" pitchFamily="34" charset="-122"/>
                <a:cs typeface="Arimo" pitchFamily="34" charset="-120"/>
              </a:rPr>
              <a:t>BioComputers have the potential to tackle problems beyond the reach of traditional computers, especially in fields like medicine and diagnostics.</a:t>
            </a:r>
            <a:endParaRPr lang="en-US" sz="1550" dirty="0"/>
          </a:p>
        </p:txBody>
      </p:sp>
      <p:sp>
        <p:nvSpPr>
          <p:cNvPr id="8" name="Shape 5"/>
          <p:cNvSpPr/>
          <p:nvPr/>
        </p:nvSpPr>
        <p:spPr>
          <a:xfrm>
            <a:off x="7414617" y="4333280"/>
            <a:ext cx="447199" cy="447199"/>
          </a:xfrm>
          <a:prstGeom prst="roundRect">
            <a:avLst>
              <a:gd name="adj" fmla="val 40006"/>
            </a:avLst>
          </a:prstGeom>
          <a:solidFill>
            <a:srgbClr val="E8F3E8"/>
          </a:solidFill>
          <a:ln/>
        </p:spPr>
      </p:sp>
      <p:sp>
        <p:nvSpPr>
          <p:cNvPr id="9" name="Text 6"/>
          <p:cNvSpPr/>
          <p:nvPr/>
        </p:nvSpPr>
        <p:spPr>
          <a:xfrm>
            <a:off x="7550944" y="4407813"/>
            <a:ext cx="174427" cy="298133"/>
          </a:xfrm>
          <a:prstGeom prst="rect">
            <a:avLst/>
          </a:prstGeom>
          <a:noFill/>
          <a:ln/>
        </p:spPr>
        <p:txBody>
          <a:bodyPr wrap="none" lIns="0" tIns="0" rIns="0" bIns="0" rtlCol="0" anchor="t"/>
          <a:lstStyle/>
          <a:p>
            <a:pPr algn="ctr" indent="0" marL="0">
              <a:lnSpc>
                <a:spcPts val="2300"/>
              </a:lnSpc>
              <a:buNone/>
            </a:pPr>
            <a:r>
              <a:rPr lang="en-US" sz="2300" dirty="0">
                <a:solidFill>
                  <a:srgbClr val="405449"/>
                </a:solidFill>
                <a:latin typeface="Alexandria" pitchFamily="34" charset="0"/>
                <a:ea typeface="Alexandria" pitchFamily="34" charset="-122"/>
                <a:cs typeface="Alexandria" pitchFamily="34" charset="-120"/>
              </a:rPr>
              <a:t>2</a:t>
            </a:r>
            <a:endParaRPr lang="en-US" sz="2300" dirty="0"/>
          </a:p>
        </p:txBody>
      </p:sp>
      <p:sp>
        <p:nvSpPr>
          <p:cNvPr id="10" name="Text 7"/>
          <p:cNvSpPr/>
          <p:nvPr/>
        </p:nvSpPr>
        <p:spPr>
          <a:xfrm>
            <a:off x="8060531" y="4333280"/>
            <a:ext cx="2484715" cy="310515"/>
          </a:xfrm>
          <a:prstGeom prst="rect">
            <a:avLst/>
          </a:prstGeom>
          <a:noFill/>
          <a:ln/>
        </p:spPr>
        <p:txBody>
          <a:bodyPr wrap="none" lIns="0" tIns="0" rIns="0" bIns="0" rtlCol="0" anchor="t"/>
          <a:lstStyle/>
          <a:p>
            <a:pPr indent="0" marL="0">
              <a:lnSpc>
                <a:spcPts val="2400"/>
              </a:lnSpc>
              <a:buNone/>
            </a:pPr>
            <a:r>
              <a:rPr lang="en-US" sz="1950" dirty="0">
                <a:solidFill>
                  <a:srgbClr val="405449"/>
                </a:solidFill>
                <a:latin typeface="Alexandria" pitchFamily="34" charset="0"/>
                <a:ea typeface="Alexandria" pitchFamily="34" charset="-122"/>
                <a:cs typeface="Alexandria" pitchFamily="34" charset="-120"/>
              </a:rPr>
              <a:t>Molecular Precision</a:t>
            </a:r>
            <a:endParaRPr lang="en-US" sz="1950" dirty="0"/>
          </a:p>
        </p:txBody>
      </p:sp>
      <p:sp>
        <p:nvSpPr>
          <p:cNvPr id="11" name="Text 8"/>
          <p:cNvSpPr/>
          <p:nvPr/>
        </p:nvSpPr>
        <p:spPr>
          <a:xfrm>
            <a:off x="8060531" y="4762976"/>
            <a:ext cx="5874306" cy="954405"/>
          </a:xfrm>
          <a:prstGeom prst="rect">
            <a:avLst/>
          </a:prstGeom>
          <a:noFill/>
          <a:ln/>
        </p:spPr>
        <p:txBody>
          <a:bodyPr wrap="square" lIns="0" tIns="0" rIns="0" bIns="0" rtlCol="0" anchor="t"/>
          <a:lstStyle/>
          <a:p>
            <a:pPr indent="0" marL="0">
              <a:lnSpc>
                <a:spcPts val="2500"/>
              </a:lnSpc>
              <a:buNone/>
            </a:pPr>
            <a:r>
              <a:rPr lang="en-US" sz="1550" dirty="0">
                <a:solidFill>
                  <a:srgbClr val="405449"/>
                </a:solidFill>
                <a:latin typeface="Arimo" pitchFamily="34" charset="0"/>
                <a:ea typeface="Arimo" pitchFamily="34" charset="-122"/>
                <a:cs typeface="Arimo" pitchFamily="34" charset="-120"/>
              </a:rPr>
              <a:t>BioComputers can operate at the molecular level, enabling highly precise tasks like targeted drug delivery or disease detection with unmatched accuracy.</a:t>
            </a:r>
            <a:endParaRPr lang="en-US" sz="1550" dirty="0"/>
          </a:p>
        </p:txBody>
      </p:sp>
      <p:sp>
        <p:nvSpPr>
          <p:cNvPr id="12" name="Shape 9"/>
          <p:cNvSpPr/>
          <p:nvPr/>
        </p:nvSpPr>
        <p:spPr>
          <a:xfrm>
            <a:off x="695682" y="6139696"/>
            <a:ext cx="447199" cy="447199"/>
          </a:xfrm>
          <a:prstGeom prst="roundRect">
            <a:avLst>
              <a:gd name="adj" fmla="val 40006"/>
            </a:avLst>
          </a:prstGeom>
          <a:solidFill>
            <a:srgbClr val="E8F3E8"/>
          </a:solidFill>
          <a:ln/>
        </p:spPr>
      </p:sp>
      <p:sp>
        <p:nvSpPr>
          <p:cNvPr id="13" name="Text 10"/>
          <p:cNvSpPr/>
          <p:nvPr/>
        </p:nvSpPr>
        <p:spPr>
          <a:xfrm>
            <a:off x="831413" y="6214229"/>
            <a:ext cx="175617" cy="298133"/>
          </a:xfrm>
          <a:prstGeom prst="rect">
            <a:avLst/>
          </a:prstGeom>
          <a:noFill/>
          <a:ln/>
        </p:spPr>
        <p:txBody>
          <a:bodyPr wrap="none" lIns="0" tIns="0" rIns="0" bIns="0" rtlCol="0" anchor="t"/>
          <a:lstStyle/>
          <a:p>
            <a:pPr algn="ctr" indent="0" marL="0">
              <a:lnSpc>
                <a:spcPts val="2300"/>
              </a:lnSpc>
              <a:buNone/>
            </a:pPr>
            <a:r>
              <a:rPr lang="en-US" sz="2300" dirty="0">
                <a:solidFill>
                  <a:srgbClr val="405449"/>
                </a:solidFill>
                <a:latin typeface="Alexandria" pitchFamily="34" charset="0"/>
                <a:ea typeface="Alexandria" pitchFamily="34" charset="-122"/>
                <a:cs typeface="Alexandria" pitchFamily="34" charset="-120"/>
              </a:rPr>
              <a:t>3</a:t>
            </a:r>
            <a:endParaRPr lang="en-US" sz="2300" dirty="0"/>
          </a:p>
        </p:txBody>
      </p:sp>
      <p:sp>
        <p:nvSpPr>
          <p:cNvPr id="14" name="Text 11"/>
          <p:cNvSpPr/>
          <p:nvPr/>
        </p:nvSpPr>
        <p:spPr>
          <a:xfrm>
            <a:off x="1341596" y="6139696"/>
            <a:ext cx="2484715" cy="310515"/>
          </a:xfrm>
          <a:prstGeom prst="rect">
            <a:avLst/>
          </a:prstGeom>
          <a:noFill/>
          <a:ln/>
        </p:spPr>
        <p:txBody>
          <a:bodyPr wrap="none" lIns="0" tIns="0" rIns="0" bIns="0" rtlCol="0" anchor="t"/>
          <a:lstStyle/>
          <a:p>
            <a:pPr indent="0" marL="0">
              <a:lnSpc>
                <a:spcPts val="2400"/>
              </a:lnSpc>
              <a:buNone/>
            </a:pPr>
            <a:r>
              <a:rPr lang="en-US" sz="1950" dirty="0">
                <a:solidFill>
                  <a:srgbClr val="405449"/>
                </a:solidFill>
                <a:latin typeface="Alexandria" pitchFamily="34" charset="0"/>
                <a:ea typeface="Alexandria" pitchFamily="34" charset="-122"/>
                <a:cs typeface="Alexandria" pitchFamily="34" charset="-120"/>
              </a:rPr>
              <a:t>Energy Efficiency</a:t>
            </a:r>
            <a:endParaRPr lang="en-US" sz="1950" dirty="0"/>
          </a:p>
        </p:txBody>
      </p:sp>
      <p:sp>
        <p:nvSpPr>
          <p:cNvPr id="15" name="Text 12"/>
          <p:cNvSpPr/>
          <p:nvPr/>
        </p:nvSpPr>
        <p:spPr>
          <a:xfrm>
            <a:off x="1341596" y="6569393"/>
            <a:ext cx="5874306" cy="954405"/>
          </a:xfrm>
          <a:prstGeom prst="rect">
            <a:avLst/>
          </a:prstGeom>
          <a:noFill/>
          <a:ln/>
        </p:spPr>
        <p:txBody>
          <a:bodyPr wrap="square" lIns="0" tIns="0" rIns="0" bIns="0" rtlCol="0" anchor="t"/>
          <a:lstStyle/>
          <a:p>
            <a:pPr indent="0" marL="0">
              <a:lnSpc>
                <a:spcPts val="2500"/>
              </a:lnSpc>
              <a:buNone/>
            </a:pPr>
            <a:r>
              <a:rPr lang="en-US" sz="1550" dirty="0">
                <a:solidFill>
                  <a:srgbClr val="405449"/>
                </a:solidFill>
                <a:latin typeface="Arimo" pitchFamily="34" charset="0"/>
                <a:ea typeface="Arimo" pitchFamily="34" charset="-122"/>
                <a:cs typeface="Arimo" pitchFamily="34" charset="-120"/>
              </a:rPr>
              <a:t>BioComputers could be significantly more energy-efficient than traditional computers, reducing environmental impact and potentially revolutionizing the way we power computing devices.</a:t>
            </a:r>
            <a:endParaRPr lang="en-US" sz="1550" dirty="0"/>
          </a:p>
        </p:txBody>
      </p:sp>
      <p:sp>
        <p:nvSpPr>
          <p:cNvPr id="16" name="Shape 13"/>
          <p:cNvSpPr/>
          <p:nvPr/>
        </p:nvSpPr>
        <p:spPr>
          <a:xfrm>
            <a:off x="7414617" y="6139696"/>
            <a:ext cx="447199" cy="447199"/>
          </a:xfrm>
          <a:prstGeom prst="roundRect">
            <a:avLst>
              <a:gd name="adj" fmla="val 40006"/>
            </a:avLst>
          </a:prstGeom>
          <a:solidFill>
            <a:srgbClr val="E8F3E8"/>
          </a:solidFill>
          <a:ln/>
        </p:spPr>
      </p:sp>
      <p:sp>
        <p:nvSpPr>
          <p:cNvPr id="17" name="Text 14"/>
          <p:cNvSpPr/>
          <p:nvPr/>
        </p:nvSpPr>
        <p:spPr>
          <a:xfrm>
            <a:off x="7549158" y="6214229"/>
            <a:ext cx="177998" cy="298133"/>
          </a:xfrm>
          <a:prstGeom prst="rect">
            <a:avLst/>
          </a:prstGeom>
          <a:noFill/>
          <a:ln/>
        </p:spPr>
        <p:txBody>
          <a:bodyPr wrap="none" lIns="0" tIns="0" rIns="0" bIns="0" rtlCol="0" anchor="t"/>
          <a:lstStyle/>
          <a:p>
            <a:pPr algn="ctr" indent="0" marL="0">
              <a:lnSpc>
                <a:spcPts val="2300"/>
              </a:lnSpc>
              <a:buNone/>
            </a:pPr>
            <a:r>
              <a:rPr lang="en-US" sz="2300" dirty="0">
                <a:solidFill>
                  <a:srgbClr val="405449"/>
                </a:solidFill>
                <a:latin typeface="Alexandria" pitchFamily="34" charset="0"/>
                <a:ea typeface="Alexandria" pitchFamily="34" charset="-122"/>
                <a:cs typeface="Alexandria" pitchFamily="34" charset="-120"/>
              </a:rPr>
              <a:t>4</a:t>
            </a:r>
            <a:endParaRPr lang="en-US" sz="2300" dirty="0"/>
          </a:p>
        </p:txBody>
      </p:sp>
      <p:sp>
        <p:nvSpPr>
          <p:cNvPr id="18" name="Text 15"/>
          <p:cNvSpPr/>
          <p:nvPr/>
        </p:nvSpPr>
        <p:spPr>
          <a:xfrm>
            <a:off x="8060531" y="6139696"/>
            <a:ext cx="3499009" cy="310515"/>
          </a:xfrm>
          <a:prstGeom prst="rect">
            <a:avLst/>
          </a:prstGeom>
          <a:noFill/>
          <a:ln/>
        </p:spPr>
        <p:txBody>
          <a:bodyPr wrap="none" lIns="0" tIns="0" rIns="0" bIns="0" rtlCol="0" anchor="t"/>
          <a:lstStyle/>
          <a:p>
            <a:pPr indent="0" marL="0">
              <a:lnSpc>
                <a:spcPts val="2400"/>
              </a:lnSpc>
              <a:buNone/>
            </a:pPr>
            <a:r>
              <a:rPr lang="en-US" sz="1950" dirty="0">
                <a:solidFill>
                  <a:srgbClr val="405449"/>
                </a:solidFill>
                <a:latin typeface="Alexandria" pitchFamily="34" charset="0"/>
                <a:ea typeface="Alexandria" pitchFamily="34" charset="-122"/>
                <a:cs typeface="Alexandria" pitchFamily="34" charset="-120"/>
              </a:rPr>
              <a:t>Adaptability and Self-Repair</a:t>
            </a:r>
            <a:endParaRPr lang="en-US" sz="1950" dirty="0"/>
          </a:p>
        </p:txBody>
      </p:sp>
      <p:sp>
        <p:nvSpPr>
          <p:cNvPr id="19" name="Text 16"/>
          <p:cNvSpPr/>
          <p:nvPr/>
        </p:nvSpPr>
        <p:spPr>
          <a:xfrm>
            <a:off x="8060531" y="6569393"/>
            <a:ext cx="5874306" cy="954405"/>
          </a:xfrm>
          <a:prstGeom prst="rect">
            <a:avLst/>
          </a:prstGeom>
          <a:noFill/>
          <a:ln/>
        </p:spPr>
        <p:txBody>
          <a:bodyPr wrap="square" lIns="0" tIns="0" rIns="0" bIns="0" rtlCol="0" anchor="t"/>
          <a:lstStyle/>
          <a:p>
            <a:pPr indent="0" marL="0">
              <a:lnSpc>
                <a:spcPts val="2500"/>
              </a:lnSpc>
              <a:buNone/>
            </a:pPr>
            <a:r>
              <a:rPr lang="en-US" sz="1550" dirty="0">
                <a:solidFill>
                  <a:srgbClr val="405449"/>
                </a:solidFill>
                <a:latin typeface="Arimo" pitchFamily="34" charset="0"/>
                <a:ea typeface="Arimo" pitchFamily="34" charset="-122"/>
                <a:cs typeface="Arimo" pitchFamily="34" charset="-120"/>
              </a:rPr>
              <a:t>BioComputers can adapt to changing environments and potentially self-repair, offering resilience and adaptability that traditional computers lack.</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26877"/>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3B4540"/>
                </a:solidFill>
                <a:latin typeface="Alexandria" pitchFamily="34" charset="0"/>
                <a:ea typeface="Alexandria" pitchFamily="34" charset="-122"/>
                <a:cs typeface="Alexandria" pitchFamily="34" charset="-120"/>
              </a:rPr>
              <a:t>Key Areas of BioComputer Research</a:t>
            </a:r>
            <a:endParaRPr lang="en-US" sz="4450" dirty="0"/>
          </a:p>
        </p:txBody>
      </p:sp>
      <p:sp>
        <p:nvSpPr>
          <p:cNvPr id="4" name="Shape 1"/>
          <p:cNvSpPr/>
          <p:nvPr/>
        </p:nvSpPr>
        <p:spPr>
          <a:xfrm>
            <a:off x="6280190" y="2484596"/>
            <a:ext cx="3664863" cy="3121462"/>
          </a:xfrm>
          <a:prstGeom prst="roundRect">
            <a:avLst>
              <a:gd name="adj" fmla="val 6540"/>
            </a:avLst>
          </a:prstGeom>
          <a:solidFill>
            <a:srgbClr val="E8F3E8"/>
          </a:solidFill>
          <a:ln/>
        </p:spPr>
      </p:sp>
      <p:sp>
        <p:nvSpPr>
          <p:cNvPr id="5" name="Text 2"/>
          <p:cNvSpPr/>
          <p:nvPr/>
        </p:nvSpPr>
        <p:spPr>
          <a:xfrm>
            <a:off x="6507004" y="271141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405449"/>
                </a:solidFill>
                <a:latin typeface="Alexandria" pitchFamily="34" charset="0"/>
                <a:ea typeface="Alexandria" pitchFamily="34" charset="-122"/>
                <a:cs typeface="Alexandria" pitchFamily="34" charset="-120"/>
              </a:rPr>
              <a:t>DNA Computing</a:t>
            </a:r>
            <a:endParaRPr lang="en-US" sz="2200" dirty="0"/>
          </a:p>
        </p:txBody>
      </p:sp>
      <p:sp>
        <p:nvSpPr>
          <p:cNvPr id="6" name="Text 3"/>
          <p:cNvSpPr/>
          <p:nvPr/>
        </p:nvSpPr>
        <p:spPr>
          <a:xfrm>
            <a:off x="6507004" y="3201829"/>
            <a:ext cx="3211235" cy="1814513"/>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Arimo" pitchFamily="34" charset="0"/>
                <a:ea typeface="Arimo" pitchFamily="34" charset="-122"/>
                <a:cs typeface="Arimo" pitchFamily="34" charset="-120"/>
              </a:rPr>
              <a:t>Utilizing DNA molecules to store and process information, leveraging the natural properties of DNA for complex computations.</a:t>
            </a:r>
            <a:endParaRPr lang="en-US" sz="1750" dirty="0"/>
          </a:p>
        </p:txBody>
      </p:sp>
      <p:sp>
        <p:nvSpPr>
          <p:cNvPr id="7" name="Shape 4"/>
          <p:cNvSpPr/>
          <p:nvPr/>
        </p:nvSpPr>
        <p:spPr>
          <a:xfrm>
            <a:off x="10171867" y="2484596"/>
            <a:ext cx="3664863" cy="3121462"/>
          </a:xfrm>
          <a:prstGeom prst="roundRect">
            <a:avLst>
              <a:gd name="adj" fmla="val 6540"/>
            </a:avLst>
          </a:prstGeom>
          <a:solidFill>
            <a:srgbClr val="E8F3E8"/>
          </a:solidFill>
          <a:ln/>
        </p:spPr>
      </p:sp>
      <p:sp>
        <p:nvSpPr>
          <p:cNvPr id="8" name="Text 5"/>
          <p:cNvSpPr/>
          <p:nvPr/>
        </p:nvSpPr>
        <p:spPr>
          <a:xfrm>
            <a:off x="10398681" y="271141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405449"/>
                </a:solidFill>
                <a:latin typeface="Alexandria" pitchFamily="34" charset="0"/>
                <a:ea typeface="Alexandria" pitchFamily="34" charset="-122"/>
                <a:cs typeface="Alexandria" pitchFamily="34" charset="-120"/>
              </a:rPr>
              <a:t>Protein Engineering</a:t>
            </a:r>
            <a:endParaRPr lang="en-US" sz="2200" dirty="0"/>
          </a:p>
        </p:txBody>
      </p:sp>
      <p:sp>
        <p:nvSpPr>
          <p:cNvPr id="9" name="Text 6"/>
          <p:cNvSpPr/>
          <p:nvPr/>
        </p:nvSpPr>
        <p:spPr>
          <a:xfrm>
            <a:off x="10398681" y="3201829"/>
            <a:ext cx="3211235" cy="217741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Arimo" pitchFamily="34" charset="0"/>
                <a:ea typeface="Arimo" pitchFamily="34" charset="-122"/>
                <a:cs typeface="Arimo" pitchFamily="34" charset="-120"/>
              </a:rPr>
              <a:t>Designing and engineering proteins with specific functionalities to perform computational tasks, creating biological circuits that process information.</a:t>
            </a:r>
            <a:endParaRPr lang="en-US" sz="1750" dirty="0"/>
          </a:p>
        </p:txBody>
      </p:sp>
      <p:sp>
        <p:nvSpPr>
          <p:cNvPr id="10" name="Shape 7"/>
          <p:cNvSpPr/>
          <p:nvPr/>
        </p:nvSpPr>
        <p:spPr>
          <a:xfrm>
            <a:off x="6280190" y="5832872"/>
            <a:ext cx="7556421" cy="1669852"/>
          </a:xfrm>
          <a:prstGeom prst="roundRect">
            <a:avLst>
              <a:gd name="adj" fmla="val 12225"/>
            </a:avLst>
          </a:prstGeom>
          <a:solidFill>
            <a:srgbClr val="E8F3E8"/>
          </a:solidFill>
          <a:ln/>
        </p:spPr>
      </p:sp>
      <p:sp>
        <p:nvSpPr>
          <p:cNvPr id="11" name="Text 8"/>
          <p:cNvSpPr/>
          <p:nvPr/>
        </p:nvSpPr>
        <p:spPr>
          <a:xfrm>
            <a:off x="6507004" y="605968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405449"/>
                </a:solidFill>
                <a:latin typeface="Alexandria" pitchFamily="34" charset="0"/>
                <a:ea typeface="Alexandria" pitchFamily="34" charset="-122"/>
                <a:cs typeface="Alexandria" pitchFamily="34" charset="-120"/>
              </a:rPr>
              <a:t>Cellular Computing</a:t>
            </a:r>
            <a:endParaRPr lang="en-US" sz="2200" dirty="0"/>
          </a:p>
        </p:txBody>
      </p:sp>
      <p:sp>
        <p:nvSpPr>
          <p:cNvPr id="12" name="Text 9"/>
          <p:cNvSpPr/>
          <p:nvPr/>
        </p:nvSpPr>
        <p:spPr>
          <a:xfrm>
            <a:off x="6507004" y="6550104"/>
            <a:ext cx="7102793" cy="72580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Arimo" pitchFamily="34" charset="0"/>
                <a:ea typeface="Arimo" pitchFamily="34" charset="-122"/>
                <a:cs typeface="Arimo" pitchFamily="34" charset="-120"/>
              </a:rPr>
              <a:t>Harnessing the capabilities of living cells to process information, using cells as computational units for complex tasks like disease detection.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08779" y="867370"/>
            <a:ext cx="7726442" cy="1265873"/>
          </a:xfrm>
          <a:prstGeom prst="rect">
            <a:avLst/>
          </a:prstGeom>
          <a:noFill/>
          <a:ln/>
        </p:spPr>
        <p:txBody>
          <a:bodyPr wrap="square" lIns="0" tIns="0" rIns="0" bIns="0" rtlCol="0" anchor="t"/>
          <a:lstStyle/>
          <a:p>
            <a:pPr indent="0" marL="0">
              <a:lnSpc>
                <a:spcPts val="4950"/>
              </a:lnSpc>
              <a:buNone/>
            </a:pPr>
            <a:r>
              <a:rPr lang="en-US" sz="3950" dirty="0">
                <a:solidFill>
                  <a:srgbClr val="3B4540"/>
                </a:solidFill>
                <a:latin typeface="Alexandria" pitchFamily="34" charset="0"/>
                <a:ea typeface="Alexandria" pitchFamily="34" charset="-122"/>
                <a:cs typeface="Alexandria" pitchFamily="34" charset="-120"/>
              </a:rPr>
              <a:t>Examples of BioComputer Applications</a:t>
            </a:r>
            <a:endParaRPr lang="en-US" sz="3950" dirty="0"/>
          </a:p>
        </p:txBody>
      </p:sp>
      <p:sp>
        <p:nvSpPr>
          <p:cNvPr id="4" name="Text 1"/>
          <p:cNvSpPr/>
          <p:nvPr/>
        </p:nvSpPr>
        <p:spPr>
          <a:xfrm>
            <a:off x="708779" y="2639497"/>
            <a:ext cx="2245757" cy="316349"/>
          </a:xfrm>
          <a:prstGeom prst="rect">
            <a:avLst/>
          </a:prstGeom>
          <a:noFill/>
          <a:ln/>
        </p:spPr>
        <p:txBody>
          <a:bodyPr wrap="none" lIns="0" tIns="0" rIns="0" bIns="0" rtlCol="0" anchor="t"/>
          <a:lstStyle/>
          <a:p>
            <a:pPr indent="0" marL="0">
              <a:lnSpc>
                <a:spcPts val="2450"/>
              </a:lnSpc>
              <a:buNone/>
            </a:pPr>
            <a:r>
              <a:rPr lang="en-US" sz="1950" dirty="0">
                <a:solidFill>
                  <a:srgbClr val="3B4540"/>
                </a:solidFill>
                <a:latin typeface="Alexandria" pitchFamily="34" charset="0"/>
                <a:ea typeface="Alexandria" pitchFamily="34" charset="-122"/>
                <a:cs typeface="Alexandria" pitchFamily="34" charset="-120"/>
              </a:rPr>
              <a:t>Disease Diagnosis</a:t>
            </a:r>
            <a:endParaRPr lang="en-US" sz="1950" dirty="0"/>
          </a:p>
        </p:txBody>
      </p:sp>
      <p:sp>
        <p:nvSpPr>
          <p:cNvPr id="5" name="Text 2"/>
          <p:cNvSpPr/>
          <p:nvPr/>
        </p:nvSpPr>
        <p:spPr>
          <a:xfrm>
            <a:off x="708779" y="3158371"/>
            <a:ext cx="2245757" cy="2267783"/>
          </a:xfrm>
          <a:prstGeom prst="rect">
            <a:avLst/>
          </a:prstGeom>
          <a:noFill/>
          <a:ln/>
        </p:spPr>
        <p:txBody>
          <a:bodyPr wrap="square" lIns="0" tIns="0" rIns="0" bIns="0" rtlCol="0" anchor="t"/>
          <a:lstStyle/>
          <a:p>
            <a:pPr indent="0" marL="0">
              <a:lnSpc>
                <a:spcPts val="2550"/>
              </a:lnSpc>
              <a:buNone/>
            </a:pPr>
            <a:r>
              <a:rPr lang="en-US" sz="1550" dirty="0">
                <a:solidFill>
                  <a:srgbClr val="405449"/>
                </a:solidFill>
                <a:latin typeface="Arimo" pitchFamily="34" charset="0"/>
                <a:ea typeface="Arimo" pitchFamily="34" charset="-122"/>
                <a:cs typeface="Arimo" pitchFamily="34" charset="-120"/>
              </a:rPr>
              <a:t>BioComputers can be programmed to identify specific disease biomarkers, leading to faster and more accurate diagnoses than traditional methods.</a:t>
            </a:r>
            <a:endParaRPr lang="en-US" sz="1550" dirty="0"/>
          </a:p>
        </p:txBody>
      </p:sp>
      <p:sp>
        <p:nvSpPr>
          <p:cNvPr id="6" name="Text 3"/>
          <p:cNvSpPr/>
          <p:nvPr/>
        </p:nvSpPr>
        <p:spPr>
          <a:xfrm>
            <a:off x="1032748" y="5608320"/>
            <a:ext cx="1921788" cy="323969"/>
          </a:xfrm>
          <a:prstGeom prst="rect">
            <a:avLst/>
          </a:prstGeom>
          <a:noFill/>
          <a:ln/>
        </p:spPr>
        <p:txBody>
          <a:bodyPr wrap="none" lIns="0" tIns="0" rIns="0" bIns="0" rtlCol="0" anchor="t"/>
          <a:lstStyle/>
          <a:p>
            <a:pPr algn="l" marL="342900" indent="-342900">
              <a:lnSpc>
                <a:spcPts val="2550"/>
              </a:lnSpc>
              <a:buSzPct val="100000"/>
              <a:buFont typeface="+mj-lt"/>
              <a:buAutoNum type="arabicPeriod" startAt="1"/>
            </a:pPr>
            <a:r>
              <a:rPr lang="en-US" sz="1550" dirty="0">
                <a:solidFill>
                  <a:srgbClr val="405449"/>
                </a:solidFill>
                <a:latin typeface="Arimo" pitchFamily="34" charset="0"/>
                <a:ea typeface="Arimo" pitchFamily="34" charset="-122"/>
                <a:cs typeface="Arimo" pitchFamily="34" charset="-120"/>
              </a:rPr>
              <a:t>Cancer Detection</a:t>
            </a:r>
            <a:endParaRPr lang="en-US" sz="1550" dirty="0"/>
          </a:p>
        </p:txBody>
      </p:sp>
      <p:sp>
        <p:nvSpPr>
          <p:cNvPr id="7" name="Text 4"/>
          <p:cNvSpPr/>
          <p:nvPr/>
        </p:nvSpPr>
        <p:spPr>
          <a:xfrm>
            <a:off x="1032748" y="6003131"/>
            <a:ext cx="1921788" cy="647938"/>
          </a:xfrm>
          <a:prstGeom prst="rect">
            <a:avLst/>
          </a:prstGeom>
          <a:noFill/>
          <a:ln/>
        </p:spPr>
        <p:txBody>
          <a:bodyPr wrap="square" lIns="0" tIns="0" rIns="0" bIns="0" rtlCol="0" anchor="t"/>
          <a:lstStyle/>
          <a:p>
            <a:pPr algn="l" marL="342900" indent="-342900">
              <a:lnSpc>
                <a:spcPts val="2550"/>
              </a:lnSpc>
              <a:buSzPct val="100000"/>
              <a:buFont typeface="+mj-lt"/>
              <a:buAutoNum type="arabicPeriod" startAt="2"/>
            </a:pPr>
            <a:r>
              <a:rPr lang="en-US" sz="1550" dirty="0">
                <a:solidFill>
                  <a:srgbClr val="405449"/>
                </a:solidFill>
                <a:latin typeface="Arimo" pitchFamily="34" charset="0"/>
                <a:ea typeface="Arimo" pitchFamily="34" charset="-122"/>
                <a:cs typeface="Arimo" pitchFamily="34" charset="-120"/>
              </a:rPr>
              <a:t>Infectious Disease Diagnosis</a:t>
            </a:r>
            <a:endParaRPr lang="en-US" sz="1550" dirty="0"/>
          </a:p>
        </p:txBody>
      </p:sp>
      <p:sp>
        <p:nvSpPr>
          <p:cNvPr id="8" name="Text 5"/>
          <p:cNvSpPr/>
          <p:nvPr/>
        </p:nvSpPr>
        <p:spPr>
          <a:xfrm>
            <a:off x="708779" y="6833235"/>
            <a:ext cx="2245757" cy="323969"/>
          </a:xfrm>
          <a:prstGeom prst="rect">
            <a:avLst/>
          </a:prstGeom>
          <a:noFill/>
          <a:ln/>
        </p:spPr>
        <p:txBody>
          <a:bodyPr wrap="none" lIns="0" tIns="0" rIns="0" bIns="0" rtlCol="0" anchor="t"/>
          <a:lstStyle/>
          <a:p>
            <a:pPr indent="0" marL="0">
              <a:lnSpc>
                <a:spcPts val="2550"/>
              </a:lnSpc>
              <a:buNone/>
            </a:pPr>
            <a:endParaRPr lang="en-US" sz="1550" dirty="0"/>
          </a:p>
        </p:txBody>
      </p:sp>
      <p:sp>
        <p:nvSpPr>
          <p:cNvPr id="9" name="Text 6"/>
          <p:cNvSpPr/>
          <p:nvPr/>
        </p:nvSpPr>
        <p:spPr>
          <a:xfrm>
            <a:off x="3456265" y="2639497"/>
            <a:ext cx="2245757" cy="316349"/>
          </a:xfrm>
          <a:prstGeom prst="rect">
            <a:avLst/>
          </a:prstGeom>
          <a:noFill/>
          <a:ln/>
        </p:spPr>
        <p:txBody>
          <a:bodyPr wrap="none" lIns="0" tIns="0" rIns="0" bIns="0" rtlCol="0" anchor="t"/>
          <a:lstStyle/>
          <a:p>
            <a:pPr indent="0" marL="0">
              <a:lnSpc>
                <a:spcPts val="2450"/>
              </a:lnSpc>
              <a:buNone/>
            </a:pPr>
            <a:r>
              <a:rPr lang="en-US" sz="1950" dirty="0">
                <a:solidFill>
                  <a:srgbClr val="3B4540"/>
                </a:solidFill>
                <a:latin typeface="Alexandria" pitchFamily="34" charset="0"/>
                <a:ea typeface="Alexandria" pitchFamily="34" charset="-122"/>
                <a:cs typeface="Alexandria" pitchFamily="34" charset="-120"/>
              </a:rPr>
              <a:t>Drug Discovery</a:t>
            </a:r>
            <a:endParaRPr lang="en-US" sz="1950" dirty="0"/>
          </a:p>
        </p:txBody>
      </p:sp>
      <p:sp>
        <p:nvSpPr>
          <p:cNvPr id="10" name="Text 7"/>
          <p:cNvSpPr/>
          <p:nvPr/>
        </p:nvSpPr>
        <p:spPr>
          <a:xfrm>
            <a:off x="3456265" y="3158371"/>
            <a:ext cx="2245757" cy="2267783"/>
          </a:xfrm>
          <a:prstGeom prst="rect">
            <a:avLst/>
          </a:prstGeom>
          <a:noFill/>
          <a:ln/>
        </p:spPr>
        <p:txBody>
          <a:bodyPr wrap="square" lIns="0" tIns="0" rIns="0" bIns="0" rtlCol="0" anchor="t"/>
          <a:lstStyle/>
          <a:p>
            <a:pPr indent="0" marL="0">
              <a:lnSpc>
                <a:spcPts val="2550"/>
              </a:lnSpc>
              <a:buNone/>
            </a:pPr>
            <a:r>
              <a:rPr lang="en-US" sz="1550" dirty="0">
                <a:solidFill>
                  <a:srgbClr val="405449"/>
                </a:solidFill>
                <a:latin typeface="Arimo" pitchFamily="34" charset="0"/>
                <a:ea typeface="Arimo" pitchFamily="34" charset="-122"/>
                <a:cs typeface="Arimo" pitchFamily="34" charset="-120"/>
              </a:rPr>
              <a:t>BioComputers can analyze vast libraries of compounds to identify promising drug candidates, accelerating the process of drug discovery.</a:t>
            </a:r>
            <a:endParaRPr lang="en-US" sz="1550" dirty="0"/>
          </a:p>
        </p:txBody>
      </p:sp>
      <p:sp>
        <p:nvSpPr>
          <p:cNvPr id="11" name="Text 8"/>
          <p:cNvSpPr/>
          <p:nvPr/>
        </p:nvSpPr>
        <p:spPr>
          <a:xfrm>
            <a:off x="3780234" y="5608320"/>
            <a:ext cx="1921788" cy="647938"/>
          </a:xfrm>
          <a:prstGeom prst="rect">
            <a:avLst/>
          </a:prstGeom>
          <a:noFill/>
          <a:ln/>
        </p:spPr>
        <p:txBody>
          <a:bodyPr wrap="square" lIns="0" tIns="0" rIns="0" bIns="0" rtlCol="0" anchor="t"/>
          <a:lstStyle/>
          <a:p>
            <a:pPr algn="l" marL="342900" indent="-342900">
              <a:lnSpc>
                <a:spcPts val="2550"/>
              </a:lnSpc>
              <a:buSzPct val="100000"/>
              <a:buFont typeface="+mj-lt"/>
              <a:buAutoNum type="arabicPeriod" startAt="1"/>
            </a:pPr>
            <a:r>
              <a:rPr lang="en-US" sz="1550" dirty="0">
                <a:solidFill>
                  <a:srgbClr val="405449"/>
                </a:solidFill>
                <a:latin typeface="Arimo" pitchFamily="34" charset="0"/>
                <a:ea typeface="Arimo" pitchFamily="34" charset="-122"/>
                <a:cs typeface="Arimo" pitchFamily="34" charset="-120"/>
              </a:rPr>
              <a:t>Targeted Therapy Development</a:t>
            </a:r>
            <a:endParaRPr lang="en-US" sz="1550" dirty="0"/>
          </a:p>
        </p:txBody>
      </p:sp>
      <p:sp>
        <p:nvSpPr>
          <p:cNvPr id="12" name="Text 9"/>
          <p:cNvSpPr/>
          <p:nvPr/>
        </p:nvSpPr>
        <p:spPr>
          <a:xfrm>
            <a:off x="3780234" y="6327100"/>
            <a:ext cx="1921788" cy="647938"/>
          </a:xfrm>
          <a:prstGeom prst="rect">
            <a:avLst/>
          </a:prstGeom>
          <a:noFill/>
          <a:ln/>
        </p:spPr>
        <p:txBody>
          <a:bodyPr wrap="square" lIns="0" tIns="0" rIns="0" bIns="0" rtlCol="0" anchor="t"/>
          <a:lstStyle/>
          <a:p>
            <a:pPr algn="l" marL="342900" indent="-342900">
              <a:lnSpc>
                <a:spcPts val="2550"/>
              </a:lnSpc>
              <a:buSzPct val="100000"/>
              <a:buFont typeface="+mj-lt"/>
              <a:buAutoNum type="arabicPeriod" startAt="2"/>
            </a:pPr>
            <a:r>
              <a:rPr lang="en-US" sz="1550" dirty="0">
                <a:solidFill>
                  <a:srgbClr val="405449"/>
                </a:solidFill>
                <a:latin typeface="Arimo" pitchFamily="34" charset="0"/>
                <a:ea typeface="Arimo" pitchFamily="34" charset="-122"/>
                <a:cs typeface="Arimo" pitchFamily="34" charset="-120"/>
              </a:rPr>
              <a:t>Personalized Medicine</a:t>
            </a:r>
            <a:endParaRPr lang="en-US" sz="1550" dirty="0"/>
          </a:p>
        </p:txBody>
      </p:sp>
      <p:sp>
        <p:nvSpPr>
          <p:cNvPr id="13" name="Text 10"/>
          <p:cNvSpPr/>
          <p:nvPr/>
        </p:nvSpPr>
        <p:spPr>
          <a:xfrm>
            <a:off x="6203752" y="2639497"/>
            <a:ext cx="2245757" cy="632698"/>
          </a:xfrm>
          <a:prstGeom prst="rect">
            <a:avLst/>
          </a:prstGeom>
          <a:noFill/>
          <a:ln/>
        </p:spPr>
        <p:txBody>
          <a:bodyPr wrap="square" lIns="0" tIns="0" rIns="0" bIns="0" rtlCol="0" anchor="t"/>
          <a:lstStyle/>
          <a:p>
            <a:pPr indent="0" marL="0">
              <a:lnSpc>
                <a:spcPts val="2450"/>
              </a:lnSpc>
              <a:buNone/>
            </a:pPr>
            <a:r>
              <a:rPr lang="en-US" sz="1950" dirty="0">
                <a:solidFill>
                  <a:srgbClr val="3B4540"/>
                </a:solidFill>
                <a:latin typeface="Alexandria" pitchFamily="34" charset="0"/>
                <a:ea typeface="Alexandria" pitchFamily="34" charset="-122"/>
                <a:cs typeface="Alexandria" pitchFamily="34" charset="-120"/>
              </a:rPr>
              <a:t>Environmental Monitoring</a:t>
            </a:r>
            <a:endParaRPr lang="en-US" sz="1950" dirty="0"/>
          </a:p>
        </p:txBody>
      </p:sp>
      <p:sp>
        <p:nvSpPr>
          <p:cNvPr id="14" name="Text 11"/>
          <p:cNvSpPr/>
          <p:nvPr/>
        </p:nvSpPr>
        <p:spPr>
          <a:xfrm>
            <a:off x="6203752" y="3474720"/>
            <a:ext cx="2245757" cy="2591753"/>
          </a:xfrm>
          <a:prstGeom prst="rect">
            <a:avLst/>
          </a:prstGeom>
          <a:noFill/>
          <a:ln/>
        </p:spPr>
        <p:txBody>
          <a:bodyPr wrap="square" lIns="0" tIns="0" rIns="0" bIns="0" rtlCol="0" anchor="t"/>
          <a:lstStyle/>
          <a:p>
            <a:pPr indent="0" marL="0">
              <a:lnSpc>
                <a:spcPts val="2550"/>
              </a:lnSpc>
              <a:buNone/>
            </a:pPr>
            <a:r>
              <a:rPr lang="en-US" sz="1550" dirty="0">
                <a:solidFill>
                  <a:srgbClr val="405449"/>
                </a:solidFill>
                <a:latin typeface="Arimo" pitchFamily="34" charset="0"/>
                <a:ea typeface="Arimo" pitchFamily="34" charset="-122"/>
                <a:cs typeface="Arimo" pitchFamily="34" charset="-120"/>
              </a:rPr>
              <a:t>BioComputers can be used to detect environmental pollutants, monitor ecosystem health, and track changes in environmental conditions.</a:t>
            </a:r>
            <a:endParaRPr lang="en-US" sz="1550" dirty="0"/>
          </a:p>
        </p:txBody>
      </p:sp>
      <p:sp>
        <p:nvSpPr>
          <p:cNvPr id="15" name="Text 12"/>
          <p:cNvSpPr/>
          <p:nvPr/>
        </p:nvSpPr>
        <p:spPr>
          <a:xfrm>
            <a:off x="6527721" y="6248638"/>
            <a:ext cx="1921788" cy="647938"/>
          </a:xfrm>
          <a:prstGeom prst="rect">
            <a:avLst/>
          </a:prstGeom>
          <a:noFill/>
          <a:ln/>
        </p:spPr>
        <p:txBody>
          <a:bodyPr wrap="square" lIns="0" tIns="0" rIns="0" bIns="0" rtlCol="0" anchor="t"/>
          <a:lstStyle/>
          <a:p>
            <a:pPr algn="l" marL="342900" indent="-342900">
              <a:lnSpc>
                <a:spcPts val="2550"/>
              </a:lnSpc>
              <a:buSzPct val="100000"/>
              <a:buFont typeface="+mj-lt"/>
              <a:buAutoNum type="arabicPeriod" startAt="1"/>
            </a:pPr>
            <a:r>
              <a:rPr lang="en-US" sz="1550" dirty="0">
                <a:solidFill>
                  <a:srgbClr val="405449"/>
                </a:solidFill>
                <a:latin typeface="Arimo" pitchFamily="34" charset="0"/>
                <a:ea typeface="Arimo" pitchFamily="34" charset="-122"/>
                <a:cs typeface="Arimo" pitchFamily="34" charset="-120"/>
              </a:rPr>
              <a:t>Water Quality Assessment</a:t>
            </a:r>
            <a:endParaRPr lang="en-US" sz="1550" dirty="0"/>
          </a:p>
        </p:txBody>
      </p:sp>
      <p:sp>
        <p:nvSpPr>
          <p:cNvPr id="16" name="Text 13"/>
          <p:cNvSpPr/>
          <p:nvPr/>
        </p:nvSpPr>
        <p:spPr>
          <a:xfrm>
            <a:off x="6527721" y="6967418"/>
            <a:ext cx="1921788" cy="323969"/>
          </a:xfrm>
          <a:prstGeom prst="rect">
            <a:avLst/>
          </a:prstGeom>
          <a:noFill/>
          <a:ln/>
        </p:spPr>
        <p:txBody>
          <a:bodyPr wrap="none" lIns="0" tIns="0" rIns="0" bIns="0" rtlCol="0" anchor="t"/>
          <a:lstStyle/>
          <a:p>
            <a:pPr algn="l" marL="342900" indent="-342900">
              <a:lnSpc>
                <a:spcPts val="2550"/>
              </a:lnSpc>
              <a:buSzPct val="100000"/>
              <a:buFont typeface="+mj-lt"/>
              <a:buAutoNum type="arabicPeriod" startAt="2"/>
            </a:pPr>
            <a:r>
              <a:rPr lang="en-US" sz="1550" dirty="0">
                <a:solidFill>
                  <a:srgbClr val="405449"/>
                </a:solidFill>
                <a:latin typeface="Arimo" pitchFamily="34" charset="0"/>
                <a:ea typeface="Arimo" pitchFamily="34" charset="-122"/>
                <a:cs typeface="Arimo" pitchFamily="34" charset="-120"/>
              </a:rPr>
              <a:t>Pollution Detection</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2338"/>
          </a:xfrm>
          <a:prstGeom prst="rect">
            <a:avLst/>
          </a:prstGeom>
        </p:spPr>
      </p:pic>
      <p:sp>
        <p:nvSpPr>
          <p:cNvPr id="3" name="Text 0"/>
          <p:cNvSpPr/>
          <p:nvPr/>
        </p:nvSpPr>
        <p:spPr>
          <a:xfrm>
            <a:off x="6170295" y="537329"/>
            <a:ext cx="7776210" cy="1221105"/>
          </a:xfrm>
          <a:prstGeom prst="rect">
            <a:avLst/>
          </a:prstGeom>
          <a:noFill/>
          <a:ln/>
        </p:spPr>
        <p:txBody>
          <a:bodyPr wrap="square" lIns="0" tIns="0" rIns="0" bIns="0" rtlCol="0" anchor="t"/>
          <a:lstStyle/>
          <a:p>
            <a:pPr indent="0" marL="0">
              <a:lnSpc>
                <a:spcPts val="4800"/>
              </a:lnSpc>
              <a:buNone/>
            </a:pPr>
            <a:r>
              <a:rPr lang="en-US" sz="3800" dirty="0">
                <a:solidFill>
                  <a:srgbClr val="3B4540"/>
                </a:solidFill>
                <a:latin typeface="Alexandria" pitchFamily="34" charset="0"/>
                <a:ea typeface="Alexandria" pitchFamily="34" charset="-122"/>
                <a:cs typeface="Alexandria" pitchFamily="34" charset="-120"/>
              </a:rPr>
              <a:t>BioComputer Advancements: Before and After</a:t>
            </a:r>
            <a:endParaRPr lang="en-US" sz="3800" dirty="0"/>
          </a:p>
        </p:txBody>
      </p:sp>
      <p:sp>
        <p:nvSpPr>
          <p:cNvPr id="4" name="Shape 1"/>
          <p:cNvSpPr/>
          <p:nvPr/>
        </p:nvSpPr>
        <p:spPr>
          <a:xfrm>
            <a:off x="6451878" y="2051447"/>
            <a:ext cx="22860" cy="5643563"/>
          </a:xfrm>
          <a:prstGeom prst="roundRect">
            <a:avLst>
              <a:gd name="adj" fmla="val 769316"/>
            </a:avLst>
          </a:prstGeom>
          <a:solidFill>
            <a:srgbClr val="CED9CE"/>
          </a:solidFill>
          <a:ln/>
        </p:spPr>
      </p:sp>
      <p:sp>
        <p:nvSpPr>
          <p:cNvPr id="5" name="Shape 2"/>
          <p:cNvSpPr/>
          <p:nvPr/>
        </p:nvSpPr>
        <p:spPr>
          <a:xfrm>
            <a:off x="6660237" y="2479596"/>
            <a:ext cx="683895" cy="22860"/>
          </a:xfrm>
          <a:prstGeom prst="roundRect">
            <a:avLst>
              <a:gd name="adj" fmla="val 769316"/>
            </a:avLst>
          </a:prstGeom>
          <a:solidFill>
            <a:srgbClr val="CED9CE"/>
          </a:solidFill>
          <a:ln/>
        </p:spPr>
      </p:sp>
      <p:sp>
        <p:nvSpPr>
          <p:cNvPr id="6" name="Shape 3"/>
          <p:cNvSpPr/>
          <p:nvPr/>
        </p:nvSpPr>
        <p:spPr>
          <a:xfrm>
            <a:off x="6243518" y="2271236"/>
            <a:ext cx="439579" cy="439579"/>
          </a:xfrm>
          <a:prstGeom prst="roundRect">
            <a:avLst>
              <a:gd name="adj" fmla="val 40008"/>
            </a:avLst>
          </a:prstGeom>
          <a:solidFill>
            <a:srgbClr val="E8F3E8"/>
          </a:solidFill>
          <a:ln/>
        </p:spPr>
      </p:sp>
      <p:sp>
        <p:nvSpPr>
          <p:cNvPr id="7" name="Text 4"/>
          <p:cNvSpPr/>
          <p:nvPr/>
        </p:nvSpPr>
        <p:spPr>
          <a:xfrm>
            <a:off x="6408301" y="2344460"/>
            <a:ext cx="109895" cy="293132"/>
          </a:xfrm>
          <a:prstGeom prst="rect">
            <a:avLst/>
          </a:prstGeom>
          <a:noFill/>
          <a:ln/>
        </p:spPr>
        <p:txBody>
          <a:bodyPr wrap="none" lIns="0" tIns="0" rIns="0" bIns="0" rtlCol="0" anchor="t"/>
          <a:lstStyle/>
          <a:p>
            <a:pPr algn="ctr" indent="0" marL="0">
              <a:lnSpc>
                <a:spcPts val="2300"/>
              </a:lnSpc>
              <a:buNone/>
            </a:pPr>
            <a:r>
              <a:rPr lang="en-US" sz="2300" dirty="0">
                <a:solidFill>
                  <a:srgbClr val="405449"/>
                </a:solidFill>
                <a:latin typeface="Alexandria" pitchFamily="34" charset="0"/>
                <a:ea typeface="Alexandria" pitchFamily="34" charset="-122"/>
                <a:cs typeface="Alexandria" pitchFamily="34" charset="-120"/>
              </a:rPr>
              <a:t>1</a:t>
            </a:r>
            <a:endParaRPr lang="en-US" sz="2300" dirty="0"/>
          </a:p>
        </p:txBody>
      </p:sp>
      <p:sp>
        <p:nvSpPr>
          <p:cNvPr id="8" name="Text 5"/>
          <p:cNvSpPr/>
          <p:nvPr/>
        </p:nvSpPr>
        <p:spPr>
          <a:xfrm>
            <a:off x="7537966" y="2246828"/>
            <a:ext cx="2442567" cy="305395"/>
          </a:xfrm>
          <a:prstGeom prst="rect">
            <a:avLst/>
          </a:prstGeom>
          <a:noFill/>
          <a:ln/>
        </p:spPr>
        <p:txBody>
          <a:bodyPr wrap="none" lIns="0" tIns="0" rIns="0" bIns="0" rtlCol="0" anchor="t"/>
          <a:lstStyle/>
          <a:p>
            <a:pPr algn="l" indent="0" marL="0">
              <a:lnSpc>
                <a:spcPts val="2400"/>
              </a:lnSpc>
              <a:buNone/>
            </a:pPr>
            <a:r>
              <a:rPr lang="en-US" sz="1900" dirty="0">
                <a:solidFill>
                  <a:srgbClr val="405449"/>
                </a:solidFill>
                <a:latin typeface="Alexandria" pitchFamily="34" charset="0"/>
                <a:ea typeface="Alexandria" pitchFamily="34" charset="-122"/>
                <a:cs typeface="Alexandria" pitchFamily="34" charset="-120"/>
              </a:rPr>
              <a:t>Early Research</a:t>
            </a:r>
            <a:endParaRPr lang="en-US" sz="1900" dirty="0"/>
          </a:p>
        </p:txBody>
      </p:sp>
      <p:sp>
        <p:nvSpPr>
          <p:cNvPr id="9" name="Text 6"/>
          <p:cNvSpPr/>
          <p:nvPr/>
        </p:nvSpPr>
        <p:spPr>
          <a:xfrm>
            <a:off x="7537966" y="2669381"/>
            <a:ext cx="6408539" cy="937617"/>
          </a:xfrm>
          <a:prstGeom prst="rect">
            <a:avLst/>
          </a:prstGeom>
          <a:noFill/>
          <a:ln/>
        </p:spPr>
        <p:txBody>
          <a:bodyPr wrap="square" lIns="0" tIns="0" rIns="0" bIns="0" rtlCol="0" anchor="t"/>
          <a:lstStyle/>
          <a:p>
            <a:pPr algn="l" indent="0" marL="0">
              <a:lnSpc>
                <a:spcPts val="2450"/>
              </a:lnSpc>
              <a:buNone/>
            </a:pPr>
            <a:r>
              <a:rPr lang="en-US" sz="1500" dirty="0">
                <a:solidFill>
                  <a:srgbClr val="405449"/>
                </a:solidFill>
                <a:latin typeface="Arimo" pitchFamily="34" charset="0"/>
                <a:ea typeface="Arimo" pitchFamily="34" charset="-122"/>
                <a:cs typeface="Arimo" pitchFamily="34" charset="-120"/>
              </a:rPr>
              <a:t>Initial research focused on basic concepts and proof-of-concept demonstrations. Early BioComputers were limited in their computational power and application.</a:t>
            </a:r>
            <a:endParaRPr lang="en-US" sz="1500" dirty="0"/>
          </a:p>
        </p:txBody>
      </p:sp>
      <p:sp>
        <p:nvSpPr>
          <p:cNvPr id="10" name="Shape 7"/>
          <p:cNvSpPr/>
          <p:nvPr/>
        </p:nvSpPr>
        <p:spPr>
          <a:xfrm>
            <a:off x="6660237" y="4425910"/>
            <a:ext cx="683895" cy="22860"/>
          </a:xfrm>
          <a:prstGeom prst="roundRect">
            <a:avLst>
              <a:gd name="adj" fmla="val 769316"/>
            </a:avLst>
          </a:prstGeom>
          <a:solidFill>
            <a:srgbClr val="CED9CE"/>
          </a:solidFill>
          <a:ln/>
        </p:spPr>
      </p:sp>
      <p:sp>
        <p:nvSpPr>
          <p:cNvPr id="11" name="Shape 8"/>
          <p:cNvSpPr/>
          <p:nvPr/>
        </p:nvSpPr>
        <p:spPr>
          <a:xfrm>
            <a:off x="6243518" y="4217551"/>
            <a:ext cx="439579" cy="439579"/>
          </a:xfrm>
          <a:prstGeom prst="roundRect">
            <a:avLst>
              <a:gd name="adj" fmla="val 40008"/>
            </a:avLst>
          </a:prstGeom>
          <a:solidFill>
            <a:srgbClr val="E8F3E8"/>
          </a:solidFill>
          <a:ln/>
        </p:spPr>
      </p:sp>
      <p:sp>
        <p:nvSpPr>
          <p:cNvPr id="12" name="Text 9"/>
          <p:cNvSpPr/>
          <p:nvPr/>
        </p:nvSpPr>
        <p:spPr>
          <a:xfrm>
            <a:off x="6377583" y="4290774"/>
            <a:ext cx="171450" cy="293132"/>
          </a:xfrm>
          <a:prstGeom prst="rect">
            <a:avLst/>
          </a:prstGeom>
          <a:noFill/>
          <a:ln/>
        </p:spPr>
        <p:txBody>
          <a:bodyPr wrap="none" lIns="0" tIns="0" rIns="0" bIns="0" rtlCol="0" anchor="t"/>
          <a:lstStyle/>
          <a:p>
            <a:pPr algn="ctr" indent="0" marL="0">
              <a:lnSpc>
                <a:spcPts val="2300"/>
              </a:lnSpc>
              <a:buNone/>
            </a:pPr>
            <a:r>
              <a:rPr lang="en-US" sz="2300" dirty="0">
                <a:solidFill>
                  <a:srgbClr val="405449"/>
                </a:solidFill>
                <a:latin typeface="Alexandria" pitchFamily="34" charset="0"/>
                <a:ea typeface="Alexandria" pitchFamily="34" charset="-122"/>
                <a:cs typeface="Alexandria" pitchFamily="34" charset="-120"/>
              </a:rPr>
              <a:t>2</a:t>
            </a:r>
            <a:endParaRPr lang="en-US" sz="2300" dirty="0"/>
          </a:p>
        </p:txBody>
      </p:sp>
      <p:sp>
        <p:nvSpPr>
          <p:cNvPr id="13" name="Text 10"/>
          <p:cNvSpPr/>
          <p:nvPr/>
        </p:nvSpPr>
        <p:spPr>
          <a:xfrm>
            <a:off x="7537966" y="4193143"/>
            <a:ext cx="2442567" cy="305395"/>
          </a:xfrm>
          <a:prstGeom prst="rect">
            <a:avLst/>
          </a:prstGeom>
          <a:noFill/>
          <a:ln/>
        </p:spPr>
        <p:txBody>
          <a:bodyPr wrap="none" lIns="0" tIns="0" rIns="0" bIns="0" rtlCol="0" anchor="t"/>
          <a:lstStyle/>
          <a:p>
            <a:pPr algn="l" indent="0" marL="0">
              <a:lnSpc>
                <a:spcPts val="2400"/>
              </a:lnSpc>
              <a:buNone/>
            </a:pPr>
            <a:r>
              <a:rPr lang="en-US" sz="1900" dirty="0">
                <a:solidFill>
                  <a:srgbClr val="405449"/>
                </a:solidFill>
                <a:latin typeface="Alexandria" pitchFamily="34" charset="0"/>
                <a:ea typeface="Alexandria" pitchFamily="34" charset="-122"/>
                <a:cs typeface="Alexandria" pitchFamily="34" charset="-120"/>
              </a:rPr>
              <a:t>Breakthroughs</a:t>
            </a:r>
            <a:endParaRPr lang="en-US" sz="1900" dirty="0"/>
          </a:p>
        </p:txBody>
      </p:sp>
      <p:sp>
        <p:nvSpPr>
          <p:cNvPr id="14" name="Text 11"/>
          <p:cNvSpPr/>
          <p:nvPr/>
        </p:nvSpPr>
        <p:spPr>
          <a:xfrm>
            <a:off x="7537966" y="4615696"/>
            <a:ext cx="6408539" cy="937617"/>
          </a:xfrm>
          <a:prstGeom prst="rect">
            <a:avLst/>
          </a:prstGeom>
          <a:noFill/>
          <a:ln/>
        </p:spPr>
        <p:txBody>
          <a:bodyPr wrap="square" lIns="0" tIns="0" rIns="0" bIns="0" rtlCol="0" anchor="t"/>
          <a:lstStyle/>
          <a:p>
            <a:pPr algn="l" indent="0" marL="0">
              <a:lnSpc>
                <a:spcPts val="2450"/>
              </a:lnSpc>
              <a:buNone/>
            </a:pPr>
            <a:r>
              <a:rPr lang="en-US" sz="1500" dirty="0">
                <a:solidFill>
                  <a:srgbClr val="405449"/>
                </a:solidFill>
                <a:latin typeface="Arimo" pitchFamily="34" charset="0"/>
                <a:ea typeface="Arimo" pitchFamily="34" charset="-122"/>
                <a:cs typeface="Arimo" pitchFamily="34" charset="-120"/>
              </a:rPr>
              <a:t>Significant breakthroughs have occurred in recent years, leading to the development of more sophisticated BioComputers and expanding their potential applications.</a:t>
            </a:r>
            <a:endParaRPr lang="en-US" sz="1500" dirty="0"/>
          </a:p>
        </p:txBody>
      </p:sp>
      <p:sp>
        <p:nvSpPr>
          <p:cNvPr id="15" name="Shape 12"/>
          <p:cNvSpPr/>
          <p:nvPr/>
        </p:nvSpPr>
        <p:spPr>
          <a:xfrm>
            <a:off x="6660237" y="6372225"/>
            <a:ext cx="683895" cy="22860"/>
          </a:xfrm>
          <a:prstGeom prst="roundRect">
            <a:avLst>
              <a:gd name="adj" fmla="val 769316"/>
            </a:avLst>
          </a:prstGeom>
          <a:solidFill>
            <a:srgbClr val="CED9CE"/>
          </a:solidFill>
          <a:ln/>
        </p:spPr>
      </p:sp>
      <p:sp>
        <p:nvSpPr>
          <p:cNvPr id="16" name="Shape 13"/>
          <p:cNvSpPr/>
          <p:nvPr/>
        </p:nvSpPr>
        <p:spPr>
          <a:xfrm>
            <a:off x="6243518" y="6163866"/>
            <a:ext cx="439579" cy="439579"/>
          </a:xfrm>
          <a:prstGeom prst="roundRect">
            <a:avLst>
              <a:gd name="adj" fmla="val 40008"/>
            </a:avLst>
          </a:prstGeom>
          <a:solidFill>
            <a:srgbClr val="E8F3E8"/>
          </a:solidFill>
          <a:ln/>
        </p:spPr>
      </p:sp>
      <p:sp>
        <p:nvSpPr>
          <p:cNvPr id="17" name="Text 14"/>
          <p:cNvSpPr/>
          <p:nvPr/>
        </p:nvSpPr>
        <p:spPr>
          <a:xfrm>
            <a:off x="6376988" y="6237089"/>
            <a:ext cx="172641" cy="293132"/>
          </a:xfrm>
          <a:prstGeom prst="rect">
            <a:avLst/>
          </a:prstGeom>
          <a:noFill/>
          <a:ln/>
        </p:spPr>
        <p:txBody>
          <a:bodyPr wrap="none" lIns="0" tIns="0" rIns="0" bIns="0" rtlCol="0" anchor="t"/>
          <a:lstStyle/>
          <a:p>
            <a:pPr algn="ctr" indent="0" marL="0">
              <a:lnSpc>
                <a:spcPts val="2300"/>
              </a:lnSpc>
              <a:buNone/>
            </a:pPr>
            <a:r>
              <a:rPr lang="en-US" sz="2300" dirty="0">
                <a:solidFill>
                  <a:srgbClr val="405449"/>
                </a:solidFill>
                <a:latin typeface="Alexandria" pitchFamily="34" charset="0"/>
                <a:ea typeface="Alexandria" pitchFamily="34" charset="-122"/>
                <a:cs typeface="Alexandria" pitchFamily="34" charset="-120"/>
              </a:rPr>
              <a:t>3</a:t>
            </a:r>
            <a:endParaRPr lang="en-US" sz="2300" dirty="0"/>
          </a:p>
        </p:txBody>
      </p:sp>
      <p:sp>
        <p:nvSpPr>
          <p:cNvPr id="18" name="Text 15"/>
          <p:cNvSpPr/>
          <p:nvPr/>
        </p:nvSpPr>
        <p:spPr>
          <a:xfrm>
            <a:off x="7537966" y="6139458"/>
            <a:ext cx="2442567" cy="305395"/>
          </a:xfrm>
          <a:prstGeom prst="rect">
            <a:avLst/>
          </a:prstGeom>
          <a:noFill/>
          <a:ln/>
        </p:spPr>
        <p:txBody>
          <a:bodyPr wrap="none" lIns="0" tIns="0" rIns="0" bIns="0" rtlCol="0" anchor="t"/>
          <a:lstStyle/>
          <a:p>
            <a:pPr algn="l" indent="0" marL="0">
              <a:lnSpc>
                <a:spcPts val="2400"/>
              </a:lnSpc>
              <a:buNone/>
            </a:pPr>
            <a:r>
              <a:rPr lang="en-US" sz="1900" dirty="0">
                <a:solidFill>
                  <a:srgbClr val="405449"/>
                </a:solidFill>
                <a:latin typeface="Alexandria" pitchFamily="34" charset="0"/>
                <a:ea typeface="Alexandria" pitchFamily="34" charset="-122"/>
                <a:cs typeface="Alexandria" pitchFamily="34" charset="-120"/>
              </a:rPr>
              <a:t>Current Research</a:t>
            </a:r>
            <a:endParaRPr lang="en-US" sz="1900" dirty="0"/>
          </a:p>
        </p:txBody>
      </p:sp>
      <p:sp>
        <p:nvSpPr>
          <p:cNvPr id="19" name="Text 16"/>
          <p:cNvSpPr/>
          <p:nvPr/>
        </p:nvSpPr>
        <p:spPr>
          <a:xfrm>
            <a:off x="7537966" y="6562011"/>
            <a:ext cx="6408539" cy="937617"/>
          </a:xfrm>
          <a:prstGeom prst="rect">
            <a:avLst/>
          </a:prstGeom>
          <a:noFill/>
          <a:ln/>
        </p:spPr>
        <p:txBody>
          <a:bodyPr wrap="square" lIns="0" tIns="0" rIns="0" bIns="0" rtlCol="0" anchor="t"/>
          <a:lstStyle/>
          <a:p>
            <a:pPr algn="l" indent="0" marL="0">
              <a:lnSpc>
                <a:spcPts val="2450"/>
              </a:lnSpc>
              <a:buNone/>
            </a:pPr>
            <a:r>
              <a:rPr lang="en-US" sz="1500" dirty="0">
                <a:solidFill>
                  <a:srgbClr val="405449"/>
                </a:solidFill>
                <a:latin typeface="Arimo" pitchFamily="34" charset="0"/>
                <a:ea typeface="Arimo" pitchFamily="34" charset="-122"/>
                <a:cs typeface="Arimo" pitchFamily="34" charset="-120"/>
              </a:rPr>
              <a:t>Current research focuses on refining existing technologies, developing new applications, and addressing the challenges of scalability and integration.</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12708"/>
          </a:xfrm>
          <a:prstGeom prst="rect">
            <a:avLst/>
          </a:prstGeom>
        </p:spPr>
      </p:pic>
      <p:sp>
        <p:nvSpPr>
          <p:cNvPr id="3" name="Text 0"/>
          <p:cNvSpPr/>
          <p:nvPr/>
        </p:nvSpPr>
        <p:spPr>
          <a:xfrm>
            <a:off x="731520" y="3677245"/>
            <a:ext cx="12660987" cy="653177"/>
          </a:xfrm>
          <a:prstGeom prst="rect">
            <a:avLst/>
          </a:prstGeom>
          <a:noFill/>
          <a:ln/>
        </p:spPr>
        <p:txBody>
          <a:bodyPr wrap="none" lIns="0" tIns="0" rIns="0" bIns="0" rtlCol="0" anchor="t"/>
          <a:lstStyle/>
          <a:p>
            <a:pPr indent="0" marL="0">
              <a:lnSpc>
                <a:spcPts val="5100"/>
              </a:lnSpc>
              <a:buNone/>
            </a:pPr>
            <a:r>
              <a:rPr lang="en-US" sz="4100" dirty="0">
                <a:solidFill>
                  <a:srgbClr val="3B4540"/>
                </a:solidFill>
                <a:latin typeface="Alexandria" pitchFamily="34" charset="0"/>
                <a:ea typeface="Alexandria" pitchFamily="34" charset="-122"/>
                <a:cs typeface="Alexandria" pitchFamily="34" charset="-120"/>
              </a:rPr>
              <a:t>Future Challenges of BioComputer Development</a:t>
            </a:r>
            <a:endParaRPr lang="en-US" sz="4100" dirty="0"/>
          </a:p>
        </p:txBody>
      </p:sp>
      <p:pic>
        <p:nvPicPr>
          <p:cNvPr id="4" name="Image 1" descr="preencoded.png">    </p:cNvPr>
          <p:cNvPicPr>
            <a:picLocks noChangeAspect="1"/>
          </p:cNvPicPr>
          <p:nvPr/>
        </p:nvPicPr>
        <p:blipFill>
          <a:blip r:embed="rId2"/>
          <a:stretch>
            <a:fillRect/>
          </a:stretch>
        </p:blipFill>
        <p:spPr>
          <a:xfrm>
            <a:off x="731520" y="4643914"/>
            <a:ext cx="522446" cy="522446"/>
          </a:xfrm>
          <a:prstGeom prst="rect">
            <a:avLst/>
          </a:prstGeom>
        </p:spPr>
      </p:pic>
      <p:sp>
        <p:nvSpPr>
          <p:cNvPr id="5" name="Text 1"/>
          <p:cNvSpPr/>
          <p:nvPr/>
        </p:nvSpPr>
        <p:spPr>
          <a:xfrm>
            <a:off x="731520" y="5375315"/>
            <a:ext cx="2736652" cy="326469"/>
          </a:xfrm>
          <a:prstGeom prst="rect">
            <a:avLst/>
          </a:prstGeom>
          <a:noFill/>
          <a:ln/>
        </p:spPr>
        <p:txBody>
          <a:bodyPr wrap="none" lIns="0" tIns="0" rIns="0" bIns="0" rtlCol="0" anchor="t"/>
          <a:lstStyle/>
          <a:p>
            <a:pPr algn="l" indent="0" marL="0">
              <a:lnSpc>
                <a:spcPts val="2550"/>
              </a:lnSpc>
              <a:buNone/>
            </a:pPr>
            <a:r>
              <a:rPr lang="en-US" sz="2050" dirty="0">
                <a:solidFill>
                  <a:srgbClr val="405449"/>
                </a:solidFill>
                <a:latin typeface="Alexandria" pitchFamily="34" charset="0"/>
                <a:ea typeface="Alexandria" pitchFamily="34" charset="-122"/>
                <a:cs typeface="Alexandria" pitchFamily="34" charset="-120"/>
              </a:rPr>
              <a:t>Speed and Efficiency</a:t>
            </a:r>
            <a:endParaRPr lang="en-US" sz="2050" dirty="0"/>
          </a:p>
        </p:txBody>
      </p:sp>
      <p:sp>
        <p:nvSpPr>
          <p:cNvPr id="6" name="Text 2"/>
          <p:cNvSpPr/>
          <p:nvPr/>
        </p:nvSpPr>
        <p:spPr>
          <a:xfrm>
            <a:off x="731520" y="5827157"/>
            <a:ext cx="4180046" cy="1337786"/>
          </a:xfrm>
          <a:prstGeom prst="rect">
            <a:avLst/>
          </a:prstGeom>
          <a:noFill/>
          <a:ln/>
        </p:spPr>
        <p:txBody>
          <a:bodyPr wrap="square" lIns="0" tIns="0" rIns="0" bIns="0" rtlCol="0" anchor="t"/>
          <a:lstStyle/>
          <a:p>
            <a:pPr algn="l" indent="0" marL="0">
              <a:lnSpc>
                <a:spcPts val="2600"/>
              </a:lnSpc>
              <a:buNone/>
            </a:pPr>
            <a:r>
              <a:rPr lang="en-US" sz="1600" dirty="0">
                <a:solidFill>
                  <a:srgbClr val="405449"/>
                </a:solidFill>
                <a:latin typeface="Arimo" pitchFamily="34" charset="0"/>
                <a:ea typeface="Arimo" pitchFamily="34" charset="-122"/>
                <a:cs typeface="Arimo" pitchFamily="34" charset="-120"/>
              </a:rPr>
              <a:t>Improving the speed and efficiency of BioComputers to match or exceed the performance of traditional computers for complex tasks.</a:t>
            </a:r>
            <a:endParaRPr lang="en-US" sz="1600" dirty="0"/>
          </a:p>
        </p:txBody>
      </p:sp>
      <p:pic>
        <p:nvPicPr>
          <p:cNvPr id="7" name="Image 2" descr="preencoded.png">    </p:cNvPr>
          <p:cNvPicPr>
            <a:picLocks noChangeAspect="1"/>
          </p:cNvPicPr>
          <p:nvPr/>
        </p:nvPicPr>
        <p:blipFill>
          <a:blip r:embed="rId3"/>
          <a:stretch>
            <a:fillRect/>
          </a:stretch>
        </p:blipFill>
        <p:spPr>
          <a:xfrm>
            <a:off x="5225058" y="4643914"/>
            <a:ext cx="522446" cy="522446"/>
          </a:xfrm>
          <a:prstGeom prst="rect">
            <a:avLst/>
          </a:prstGeom>
        </p:spPr>
      </p:pic>
      <p:sp>
        <p:nvSpPr>
          <p:cNvPr id="8" name="Text 3"/>
          <p:cNvSpPr/>
          <p:nvPr/>
        </p:nvSpPr>
        <p:spPr>
          <a:xfrm>
            <a:off x="5225058" y="5375315"/>
            <a:ext cx="2612708" cy="326469"/>
          </a:xfrm>
          <a:prstGeom prst="rect">
            <a:avLst/>
          </a:prstGeom>
          <a:noFill/>
          <a:ln/>
        </p:spPr>
        <p:txBody>
          <a:bodyPr wrap="none" lIns="0" tIns="0" rIns="0" bIns="0" rtlCol="0" anchor="t"/>
          <a:lstStyle/>
          <a:p>
            <a:pPr algn="l" indent="0" marL="0">
              <a:lnSpc>
                <a:spcPts val="2550"/>
              </a:lnSpc>
              <a:buNone/>
            </a:pPr>
            <a:r>
              <a:rPr lang="en-US" sz="2050" dirty="0">
                <a:solidFill>
                  <a:srgbClr val="405449"/>
                </a:solidFill>
                <a:latin typeface="Alexandria" pitchFamily="34" charset="0"/>
                <a:ea typeface="Alexandria" pitchFamily="34" charset="-122"/>
                <a:cs typeface="Alexandria" pitchFamily="34" charset="-120"/>
              </a:rPr>
              <a:t>Cost Reduction</a:t>
            </a:r>
            <a:endParaRPr lang="en-US" sz="2050" dirty="0"/>
          </a:p>
        </p:txBody>
      </p:sp>
      <p:sp>
        <p:nvSpPr>
          <p:cNvPr id="9" name="Text 4"/>
          <p:cNvSpPr/>
          <p:nvPr/>
        </p:nvSpPr>
        <p:spPr>
          <a:xfrm>
            <a:off x="5225058" y="5827157"/>
            <a:ext cx="4180165" cy="1337786"/>
          </a:xfrm>
          <a:prstGeom prst="rect">
            <a:avLst/>
          </a:prstGeom>
          <a:noFill/>
          <a:ln/>
        </p:spPr>
        <p:txBody>
          <a:bodyPr wrap="square" lIns="0" tIns="0" rIns="0" bIns="0" rtlCol="0" anchor="t"/>
          <a:lstStyle/>
          <a:p>
            <a:pPr algn="l" indent="0" marL="0">
              <a:lnSpc>
                <a:spcPts val="2600"/>
              </a:lnSpc>
              <a:buNone/>
            </a:pPr>
            <a:r>
              <a:rPr lang="en-US" sz="1600" dirty="0">
                <a:solidFill>
                  <a:srgbClr val="405449"/>
                </a:solidFill>
                <a:latin typeface="Arimo" pitchFamily="34" charset="0"/>
                <a:ea typeface="Arimo" pitchFamily="34" charset="-122"/>
                <a:cs typeface="Arimo" pitchFamily="34" charset="-120"/>
              </a:rPr>
              <a:t>Making BioComputers more affordable and accessible for widespread adoption, reducing the manufacturing cost and complexity.</a:t>
            </a:r>
            <a:endParaRPr lang="en-US" sz="1600" dirty="0"/>
          </a:p>
        </p:txBody>
      </p:sp>
      <p:pic>
        <p:nvPicPr>
          <p:cNvPr id="10" name="Image 3" descr="preencoded.png">    </p:cNvPr>
          <p:cNvPicPr>
            <a:picLocks noChangeAspect="1"/>
          </p:cNvPicPr>
          <p:nvPr/>
        </p:nvPicPr>
        <p:blipFill>
          <a:blip r:embed="rId4"/>
          <a:stretch>
            <a:fillRect/>
          </a:stretch>
        </p:blipFill>
        <p:spPr>
          <a:xfrm>
            <a:off x="9718715" y="4643914"/>
            <a:ext cx="522446" cy="522446"/>
          </a:xfrm>
          <a:prstGeom prst="rect">
            <a:avLst/>
          </a:prstGeom>
        </p:spPr>
      </p:pic>
      <p:sp>
        <p:nvSpPr>
          <p:cNvPr id="11" name="Text 5"/>
          <p:cNvSpPr/>
          <p:nvPr/>
        </p:nvSpPr>
        <p:spPr>
          <a:xfrm>
            <a:off x="9718715" y="5375315"/>
            <a:ext cx="3862030" cy="326469"/>
          </a:xfrm>
          <a:prstGeom prst="rect">
            <a:avLst/>
          </a:prstGeom>
          <a:noFill/>
          <a:ln/>
        </p:spPr>
        <p:txBody>
          <a:bodyPr wrap="none" lIns="0" tIns="0" rIns="0" bIns="0" rtlCol="0" anchor="t"/>
          <a:lstStyle/>
          <a:p>
            <a:pPr algn="l" indent="0" marL="0">
              <a:lnSpc>
                <a:spcPts val="2550"/>
              </a:lnSpc>
              <a:buNone/>
            </a:pPr>
            <a:r>
              <a:rPr lang="en-US" sz="2050" dirty="0">
                <a:solidFill>
                  <a:srgbClr val="405449"/>
                </a:solidFill>
                <a:latin typeface="Alexandria" pitchFamily="34" charset="0"/>
                <a:ea typeface="Alexandria" pitchFamily="34" charset="-122"/>
                <a:cs typeface="Alexandria" pitchFamily="34" charset="-120"/>
              </a:rPr>
              <a:t>Integration and Compatibility</a:t>
            </a:r>
            <a:endParaRPr lang="en-US" sz="2050" dirty="0"/>
          </a:p>
        </p:txBody>
      </p:sp>
      <p:sp>
        <p:nvSpPr>
          <p:cNvPr id="12" name="Text 6"/>
          <p:cNvSpPr/>
          <p:nvPr/>
        </p:nvSpPr>
        <p:spPr>
          <a:xfrm>
            <a:off x="9718715" y="5827157"/>
            <a:ext cx="4180165" cy="1337786"/>
          </a:xfrm>
          <a:prstGeom prst="rect">
            <a:avLst/>
          </a:prstGeom>
          <a:noFill/>
          <a:ln/>
        </p:spPr>
        <p:txBody>
          <a:bodyPr wrap="square" lIns="0" tIns="0" rIns="0" bIns="0" rtlCol="0" anchor="t"/>
          <a:lstStyle/>
          <a:p>
            <a:pPr algn="l" indent="0" marL="0">
              <a:lnSpc>
                <a:spcPts val="2600"/>
              </a:lnSpc>
              <a:buNone/>
            </a:pPr>
            <a:r>
              <a:rPr lang="en-US" sz="1600" dirty="0">
                <a:solidFill>
                  <a:srgbClr val="405449"/>
                </a:solidFill>
                <a:latin typeface="Arimo" pitchFamily="34" charset="0"/>
                <a:ea typeface="Arimo" pitchFamily="34" charset="-122"/>
                <a:cs typeface="Arimo" pitchFamily="34" charset="-120"/>
              </a:rPr>
              <a:t>Ensuring compatibility between BioComputers and existing electronic systems, facilitating seamless integration and data exchange.</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59381"/>
            <a:ext cx="5831443" cy="708779"/>
          </a:xfrm>
          <a:prstGeom prst="rect">
            <a:avLst/>
          </a:prstGeom>
          <a:noFill/>
          <a:ln/>
        </p:spPr>
        <p:txBody>
          <a:bodyPr wrap="none" lIns="0" tIns="0" rIns="0" bIns="0" rtlCol="0" anchor="t"/>
          <a:lstStyle/>
          <a:p>
            <a:pPr indent="0" marL="0">
              <a:lnSpc>
                <a:spcPts val="5550"/>
              </a:lnSpc>
              <a:buNone/>
            </a:pPr>
            <a:r>
              <a:rPr lang="en-US" sz="4450" dirty="0">
                <a:solidFill>
                  <a:srgbClr val="3B4540"/>
                </a:solidFill>
                <a:latin typeface="Alexandria" pitchFamily="34" charset="0"/>
                <a:ea typeface="Alexandria" pitchFamily="34" charset="-122"/>
                <a:cs typeface="Alexandria" pitchFamily="34" charset="-120"/>
              </a:rPr>
              <a:t>Review of Key Points</a:t>
            </a:r>
            <a:endParaRPr lang="en-US" sz="4450" dirty="0"/>
          </a:p>
        </p:txBody>
      </p:sp>
      <p:pic>
        <p:nvPicPr>
          <p:cNvPr id="4" name="Image 1" descr="preencoded.png">    </p:cNvPr>
          <p:cNvPicPr>
            <a:picLocks noChangeAspect="1"/>
          </p:cNvPicPr>
          <p:nvPr/>
        </p:nvPicPr>
        <p:blipFill>
          <a:blip r:embed="rId2"/>
          <a:stretch>
            <a:fillRect/>
          </a:stretch>
        </p:blipFill>
        <p:spPr>
          <a:xfrm>
            <a:off x="6280190" y="1808321"/>
            <a:ext cx="1134070" cy="2032754"/>
          </a:xfrm>
          <a:prstGeom prst="rect">
            <a:avLst/>
          </a:prstGeom>
        </p:spPr>
      </p:pic>
      <p:sp>
        <p:nvSpPr>
          <p:cNvPr id="5" name="Text 1"/>
          <p:cNvSpPr/>
          <p:nvPr/>
        </p:nvSpPr>
        <p:spPr>
          <a:xfrm>
            <a:off x="7754422" y="2035135"/>
            <a:ext cx="3947398" cy="354330"/>
          </a:xfrm>
          <a:prstGeom prst="rect">
            <a:avLst/>
          </a:prstGeom>
          <a:noFill/>
          <a:ln/>
        </p:spPr>
        <p:txBody>
          <a:bodyPr wrap="none" lIns="0" tIns="0" rIns="0" bIns="0" rtlCol="0" anchor="t"/>
          <a:lstStyle/>
          <a:p>
            <a:pPr algn="l" indent="0" marL="0">
              <a:lnSpc>
                <a:spcPts val="2750"/>
              </a:lnSpc>
              <a:buNone/>
            </a:pPr>
            <a:r>
              <a:rPr lang="en-US" sz="2200" dirty="0">
                <a:solidFill>
                  <a:srgbClr val="405449"/>
                </a:solidFill>
                <a:latin typeface="Alexandria" pitchFamily="34" charset="0"/>
                <a:ea typeface="Alexandria" pitchFamily="34" charset="-122"/>
                <a:cs typeface="Alexandria" pitchFamily="34" charset="-120"/>
              </a:rPr>
              <a:t>Unprecedented Capabilities</a:t>
            </a:r>
            <a:endParaRPr lang="en-US" sz="2200" dirty="0"/>
          </a:p>
        </p:txBody>
      </p:sp>
      <p:sp>
        <p:nvSpPr>
          <p:cNvPr id="6" name="Text 2"/>
          <p:cNvSpPr/>
          <p:nvPr/>
        </p:nvSpPr>
        <p:spPr>
          <a:xfrm>
            <a:off x="7754422" y="2525554"/>
            <a:ext cx="6082189" cy="1088708"/>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Arimo" pitchFamily="34" charset="0"/>
                <a:ea typeface="Arimo" pitchFamily="34" charset="-122"/>
                <a:cs typeface="Arimo" pitchFamily="34" charset="-120"/>
              </a:rPr>
              <a:t>BioComputers can solve problems beyond the reach of traditional computers, particularly in medicine and diagnostics.</a:t>
            </a:r>
            <a:endParaRPr lang="en-US" sz="1750" dirty="0"/>
          </a:p>
        </p:txBody>
      </p:sp>
      <p:pic>
        <p:nvPicPr>
          <p:cNvPr id="7" name="Image 2" descr="preencoded.png">    </p:cNvPr>
          <p:cNvPicPr>
            <a:picLocks noChangeAspect="1"/>
          </p:cNvPicPr>
          <p:nvPr/>
        </p:nvPicPr>
        <p:blipFill>
          <a:blip r:embed="rId3"/>
          <a:stretch>
            <a:fillRect/>
          </a:stretch>
        </p:blipFill>
        <p:spPr>
          <a:xfrm>
            <a:off x="6280190" y="3841075"/>
            <a:ext cx="1134070" cy="1814513"/>
          </a:xfrm>
          <a:prstGeom prst="rect">
            <a:avLst/>
          </a:prstGeom>
        </p:spPr>
      </p:pic>
      <p:sp>
        <p:nvSpPr>
          <p:cNvPr id="8" name="Text 3"/>
          <p:cNvSpPr/>
          <p:nvPr/>
        </p:nvSpPr>
        <p:spPr>
          <a:xfrm>
            <a:off x="7754422" y="406788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05449"/>
                </a:solidFill>
                <a:latin typeface="Alexandria" pitchFamily="34" charset="0"/>
                <a:ea typeface="Alexandria" pitchFamily="34" charset="-122"/>
                <a:cs typeface="Alexandria" pitchFamily="34" charset="-120"/>
              </a:rPr>
              <a:t>Molecular Precision</a:t>
            </a:r>
            <a:endParaRPr lang="en-US" sz="2200" dirty="0"/>
          </a:p>
        </p:txBody>
      </p:sp>
      <p:sp>
        <p:nvSpPr>
          <p:cNvPr id="9" name="Text 4"/>
          <p:cNvSpPr/>
          <p:nvPr/>
        </p:nvSpPr>
        <p:spPr>
          <a:xfrm>
            <a:off x="7754422" y="4558308"/>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Arimo" pitchFamily="34" charset="0"/>
                <a:ea typeface="Arimo" pitchFamily="34" charset="-122"/>
                <a:cs typeface="Arimo" pitchFamily="34" charset="-120"/>
              </a:rPr>
              <a:t>BioComputers operate at the molecular level, enabling highly precise tasks like targeted drug delivery.</a:t>
            </a:r>
            <a:endParaRPr lang="en-US" sz="1750" dirty="0"/>
          </a:p>
        </p:txBody>
      </p:sp>
      <p:pic>
        <p:nvPicPr>
          <p:cNvPr id="10" name="Image 3" descr="preencoded.png">    </p:cNvPr>
          <p:cNvPicPr>
            <a:picLocks noChangeAspect="1"/>
          </p:cNvPicPr>
          <p:nvPr/>
        </p:nvPicPr>
        <p:blipFill>
          <a:blip r:embed="rId4"/>
          <a:stretch>
            <a:fillRect/>
          </a:stretch>
        </p:blipFill>
        <p:spPr>
          <a:xfrm>
            <a:off x="6280190" y="5655588"/>
            <a:ext cx="1134070" cy="1814513"/>
          </a:xfrm>
          <a:prstGeom prst="rect">
            <a:avLst/>
          </a:prstGeom>
        </p:spPr>
      </p:pic>
      <p:sp>
        <p:nvSpPr>
          <p:cNvPr id="11" name="Text 5"/>
          <p:cNvSpPr/>
          <p:nvPr/>
        </p:nvSpPr>
        <p:spPr>
          <a:xfrm>
            <a:off x="7754422" y="5882402"/>
            <a:ext cx="3130153" cy="354330"/>
          </a:xfrm>
          <a:prstGeom prst="rect">
            <a:avLst/>
          </a:prstGeom>
          <a:noFill/>
          <a:ln/>
        </p:spPr>
        <p:txBody>
          <a:bodyPr wrap="none" lIns="0" tIns="0" rIns="0" bIns="0" rtlCol="0" anchor="t"/>
          <a:lstStyle/>
          <a:p>
            <a:pPr algn="l" indent="0" marL="0">
              <a:lnSpc>
                <a:spcPts val="2750"/>
              </a:lnSpc>
              <a:buNone/>
            </a:pPr>
            <a:r>
              <a:rPr lang="en-US" sz="2200" dirty="0">
                <a:solidFill>
                  <a:srgbClr val="405449"/>
                </a:solidFill>
                <a:latin typeface="Alexandria" pitchFamily="34" charset="0"/>
                <a:ea typeface="Alexandria" pitchFamily="34" charset="-122"/>
                <a:cs typeface="Alexandria" pitchFamily="34" charset="-120"/>
              </a:rPr>
              <a:t>Potential Applications</a:t>
            </a:r>
            <a:endParaRPr lang="en-US" sz="2200" dirty="0"/>
          </a:p>
        </p:txBody>
      </p:sp>
      <p:sp>
        <p:nvSpPr>
          <p:cNvPr id="12" name="Text 6"/>
          <p:cNvSpPr/>
          <p:nvPr/>
        </p:nvSpPr>
        <p:spPr>
          <a:xfrm>
            <a:off x="7754422" y="6372820"/>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Arimo" pitchFamily="34" charset="0"/>
                <a:ea typeface="Arimo" pitchFamily="34" charset="-122"/>
                <a:cs typeface="Arimo" pitchFamily="34" charset="-120"/>
              </a:rPr>
              <a:t>BioComputers have wide-ranging applications in disease diagnosis, drug discovery, and environmental monitoring.</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01622"/>
            <a:ext cx="5670590" cy="708779"/>
          </a:xfrm>
          <a:prstGeom prst="rect">
            <a:avLst/>
          </a:prstGeom>
          <a:noFill/>
          <a:ln/>
        </p:spPr>
        <p:txBody>
          <a:bodyPr wrap="none" lIns="0" tIns="0" rIns="0" bIns="0" rtlCol="0" anchor="t"/>
          <a:lstStyle/>
          <a:p>
            <a:pPr indent="0" marL="0">
              <a:lnSpc>
                <a:spcPts val="5550"/>
              </a:lnSpc>
              <a:buNone/>
            </a:pPr>
            <a:r>
              <a:rPr lang="en-US" sz="4450" dirty="0">
                <a:solidFill>
                  <a:srgbClr val="3B4540"/>
                </a:solidFill>
                <a:latin typeface="Alexandria" pitchFamily="34" charset="0"/>
                <a:ea typeface="Alexandria" pitchFamily="34" charset="-122"/>
                <a:cs typeface="Alexandria" pitchFamily="34" charset="-120"/>
              </a:rPr>
              <a:t>Conclusion</a:t>
            </a:r>
            <a:endParaRPr lang="en-US" sz="4450" dirty="0"/>
          </a:p>
        </p:txBody>
      </p:sp>
      <p:sp>
        <p:nvSpPr>
          <p:cNvPr id="4" name="Text 1"/>
          <p:cNvSpPr/>
          <p:nvPr/>
        </p:nvSpPr>
        <p:spPr>
          <a:xfrm>
            <a:off x="793790" y="3550563"/>
            <a:ext cx="7556421" cy="217741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Arimo" pitchFamily="34" charset="0"/>
                <a:ea typeface="Arimo" pitchFamily="34" charset="-122"/>
                <a:cs typeface="Arimo" pitchFamily="34" charset="-120"/>
              </a:rPr>
              <a:t>Biological computers represent a breakthrough change in the world of computing, harnessing the enormous power and wisdom of the human body to create extraordinary innovations. By combining biological processes with computational capabilities, we can open up new possibilities that were previously unimaginable, paving the way for advances in medicine, diagnostics and beyond.</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2024-09-24T13:10:54Z</dcterms:created>
  <dcterms:modified xsi:type="dcterms:W3CDTF">2024-09-24T13:10:54Z</dcterms:modified>
</cp:coreProperties>
</file>